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8"/>
  </p:notesMasterIdLst>
  <p:sldIdLst>
    <p:sldId id="256" r:id="rId2"/>
    <p:sldId id="283" r:id="rId3"/>
    <p:sldId id="258" r:id="rId4"/>
    <p:sldId id="277" r:id="rId5"/>
    <p:sldId id="278" r:id="rId6"/>
    <p:sldId id="261" r:id="rId7"/>
    <p:sldId id="262" r:id="rId8"/>
    <p:sldId id="279" r:id="rId9"/>
    <p:sldId id="280" r:id="rId10"/>
    <p:sldId id="266" r:id="rId11"/>
    <p:sldId id="276" r:id="rId12"/>
    <p:sldId id="275" r:id="rId13"/>
    <p:sldId id="265" r:id="rId14"/>
    <p:sldId id="268" r:id="rId15"/>
    <p:sldId id="281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68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5"/>
    <p:restoredTop sz="65818"/>
  </p:normalViewPr>
  <p:slideViewPr>
    <p:cSldViewPr snapToGrid="0" snapToObjects="1" showGuides="1">
      <p:cViewPr varScale="1">
        <p:scale>
          <a:sx n="33" d="100"/>
          <a:sy n="33" d="100"/>
        </p:scale>
        <p:origin x="1312" y="192"/>
      </p:cViewPr>
      <p:guideLst>
        <p:guide orient="horz" pos="2568"/>
        <p:guide pos="379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tiff>
</file>

<file path=ppt/media/image10.png>
</file>

<file path=ppt/media/image11.png>
</file>

<file path=ppt/media/image14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F4DF05-F262-9F49-B885-6151AC267A00}" type="datetimeFigureOut">
              <a:rPr lang="en-US" smtClean="0"/>
              <a:t>4/22/20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30B699-EF9E-8746-AA6E-440C82C7ED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33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 everyone, my name is Yuqing Xie. I am really happy to be here and welcome to our presentation. </a:t>
            </a: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work on the Open domain </a:t>
            </a:r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question answering task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based on  a </a:t>
            </a:r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retrieval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reader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architecture. </a:t>
            </a:r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present </a:t>
            </a:r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data augmentatio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technique to </a:t>
            </a:r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automatically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annotate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paragraphs to supplement existing training data.</a:t>
            </a: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explored exploit negative samples augmentation for retrieval based QA and explored on several critical factors in training on augmented data.</a:t>
            </a: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97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CA" sz="1200" dirty="0">
                <a:solidFill>
                  <a:schemeClr val="tx1"/>
                </a:solidFill>
              </a:rPr>
              <a:t>To sum up,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>
                <a:solidFill>
                  <a:schemeClr val="tx1"/>
                </a:solidFill>
              </a:rPr>
              <a:t>We propose a method to using existing datasets to identify</a:t>
            </a:r>
            <a:r>
              <a:rPr lang="zh-CN" altLang="en-US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negative training examples, which is less considered in the previous work.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tx1"/>
                </a:solidFill>
              </a:rPr>
              <a:t>We proved that</a:t>
            </a:r>
            <a:r>
              <a:rPr lang="en-CA" sz="1200" dirty="0">
                <a:solidFill>
                  <a:schemeClr val="tx1"/>
                </a:solidFill>
              </a:rPr>
              <a:t> retrieval-based </a:t>
            </a:r>
            <a:r>
              <a:rPr lang="en-US" sz="1200" dirty="0">
                <a:solidFill>
                  <a:schemeClr val="tx1"/>
                </a:solidFill>
              </a:rPr>
              <a:t>systems</a:t>
            </a:r>
            <a:r>
              <a:rPr lang="en-CA" sz="1200" dirty="0">
                <a:solidFill>
                  <a:schemeClr val="tx1"/>
                </a:solidFill>
              </a:rPr>
              <a:t> will encounter many non-relevant passages, which makes augmenting only positive examples inadequate.</a:t>
            </a:r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CA" sz="1200" dirty="0">
              <a:solidFill>
                <a:schemeClr val="tx1"/>
              </a:solidFill>
            </a:endParaRPr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CA" sz="1200" dirty="0">
                <a:solidFill>
                  <a:schemeClr val="tx1"/>
                </a:solidFill>
              </a:rPr>
              <a:t>Another unexplored area in previous work is how to integrate</a:t>
            </a:r>
            <a:r>
              <a:rPr lang="zh-CN" altLang="en-US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existing training data with the distantly supervised data.</a:t>
            </a:r>
            <a:r>
              <a:rPr lang="zh-CN" altLang="en-US" sz="1200" dirty="0">
                <a:solidFill>
                  <a:schemeClr val="tx1"/>
                </a:solidFill>
              </a:rPr>
              <a:t> </a:t>
            </a:r>
            <a:endParaRPr lang="en-US" altLang="zh-CN" sz="1200" dirty="0">
              <a:solidFill>
                <a:schemeClr val="tx1"/>
              </a:solidFill>
            </a:endParaRPr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CA" sz="1200" dirty="0">
                <a:solidFill>
                  <a:schemeClr val="tx1"/>
                </a:solidFill>
              </a:rPr>
              <a:t>We showed that simply combining all the data may</a:t>
            </a:r>
            <a:r>
              <a:rPr lang="zh-CN" altLang="en-US" sz="1200" dirty="0">
                <a:solidFill>
                  <a:schemeClr val="tx1"/>
                </a:solidFill>
              </a:rPr>
              <a:t> </a:t>
            </a:r>
            <a:r>
              <a:rPr lang="en-CA" sz="1200" dirty="0">
                <a:solidFill>
                  <a:schemeClr val="tx1"/>
                </a:solidFill>
              </a:rPr>
              <a:t>not be the best. </a:t>
            </a:r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en-CA" sz="1200" dirty="0">
                <a:solidFill>
                  <a:schemeClr val="tx1"/>
                </a:solidFill>
              </a:rPr>
              <a:t>Instead, the distant to close stage-wise fine-tuning BERT works the best.</a:t>
            </a:r>
          </a:p>
          <a:p>
            <a:pPr marL="0" lvl="0" indent="0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en-CA" sz="1200" dirty="0">
              <a:solidFill>
                <a:schemeClr val="tx1"/>
              </a:solidFill>
            </a:endParaRPr>
          </a:p>
          <a:p>
            <a:r>
              <a:rPr lang="en-CA" sz="1200" dirty="0">
                <a:solidFill>
                  <a:schemeClr val="tx1"/>
                </a:solidFill>
              </a:rPr>
              <a:t>We also explore a number of </a:t>
            </a:r>
            <a:r>
              <a:rPr lang="en-CA" sz="1200" b="1" dirty="0">
                <a:solidFill>
                  <a:schemeClr val="tx1"/>
                </a:solidFill>
              </a:rPr>
              <a:t>details</a:t>
            </a:r>
            <a:r>
              <a:rPr lang="en-CA" sz="1200" dirty="0">
                <a:solidFill>
                  <a:schemeClr val="tx1"/>
                </a:solidFill>
              </a:rPr>
              <a:t> that are critical to achieving high accuracy for training BERT on augmented data.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743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Thank you for your attention.</a:t>
            </a:r>
          </a:p>
          <a:p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Now, I will open the floor for any question.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659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273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29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QpenQA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the task that given a knowledge related question, the system have to return the answer based on a large corpus, such as Wikipedia. </a:t>
            </a:r>
            <a:endParaRPr lang="en-US" dirty="0"/>
          </a:p>
          <a:p>
            <a:r>
              <a:rPr lang="en-US" dirty="0"/>
              <a:t>Our previous work </a:t>
            </a:r>
            <a:r>
              <a:rPr lang="en-US" dirty="0" err="1"/>
              <a:t>BERTserini</a:t>
            </a:r>
            <a:r>
              <a:rPr lang="en-US" dirty="0"/>
              <a:t> first uses a BM25 retrieval to get the top n related paragraphs 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Then feed these paragraphs into a BERT-based reader to extract the answer spans. The BERT model is trained the </a:t>
            </a:r>
            <a:r>
              <a:rPr lang="en-US" dirty="0" err="1"/>
              <a:t>SQuAD</a:t>
            </a:r>
            <a:r>
              <a:rPr lang="en-US" dirty="0"/>
              <a:t> 1.1 dataset.</a:t>
            </a:r>
          </a:p>
          <a:p>
            <a:r>
              <a:rPr lang="en-US" dirty="0"/>
              <a:t>This system yields a large improvement over previous non-BERT based models.</a:t>
            </a:r>
          </a:p>
          <a:p>
            <a:endParaRPr lang="en-US" dirty="0"/>
          </a:p>
          <a:p>
            <a:r>
              <a:rPr lang="en-US" dirty="0"/>
              <a:t>We follow this architecture.</a:t>
            </a:r>
          </a:p>
          <a:p>
            <a:endParaRPr lang="en-US" dirty="0"/>
          </a:p>
          <a:p>
            <a:r>
              <a:rPr lang="en-US" dirty="0"/>
              <a:t>However, tuning BERT only on the original datasets can’t take advantage of the large corpus  and will face the following problems.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First, </a:t>
            </a:r>
            <a:r>
              <a:rPr lang="en-US" dirty="0" err="1"/>
              <a:t>SQuAD</a:t>
            </a:r>
            <a:r>
              <a:rPr lang="en-US" dirty="0"/>
              <a:t> only contains 400 articles, with repeated paragraphs for different questions. These context are too tedious compared with context during inference, which is Wikipedia.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Secondly, the dataset doesn’t contain negative samples, which appears frequently during retrieval.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24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better illustrate this, let’s look at what actually happen during retrieval</a:t>
            </a:r>
          </a:p>
          <a:p>
            <a:r>
              <a:rPr lang="en-US" dirty="0"/>
              <a:t>Say we have the query: </a:t>
            </a:r>
            <a:r>
              <a:rPr lang="en-US" b="1" dirty="0"/>
              <a:t>where did super bowl 50 take place?</a:t>
            </a:r>
          </a:p>
          <a:p>
            <a:r>
              <a:rPr lang="en-US" b="0" dirty="0"/>
              <a:t>The retriever will return 3 possible kinds of paragraphs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[Click]</a:t>
            </a:r>
          </a:p>
          <a:p>
            <a:r>
              <a:rPr lang="en-US" b="0" dirty="0"/>
              <a:t>First, the golden paragraphs, just as in the Source dataset.</a:t>
            </a:r>
          </a:p>
          <a:p>
            <a:r>
              <a:rPr lang="en-US" b="0" dirty="0"/>
              <a:t>Second, paragraphs in which correct answer appear, but not a paragraph in the source dataset, we call them positive samples.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Say we have a model trained only on </a:t>
            </a:r>
            <a:r>
              <a:rPr lang="en-US" b="0" dirty="0" err="1"/>
              <a:t>SQuAD</a:t>
            </a:r>
            <a:r>
              <a:rPr lang="en-US" b="0" dirty="0"/>
              <a:t>, during inference, </a:t>
            </a:r>
            <a:r>
              <a:rPr lang="en-US" dirty="0"/>
              <a:t>it will miss the answer because it haven't see such context.</a:t>
            </a:r>
            <a:endParaRPr lang="en-US" b="0" dirty="0"/>
          </a:p>
          <a:p>
            <a:r>
              <a:rPr lang="en-US" b="0" dirty="0"/>
              <a:t>[Click]</a:t>
            </a:r>
          </a:p>
          <a:p>
            <a:r>
              <a:rPr lang="en-US" b="0" dirty="0"/>
              <a:t>The third kind of paragraphs are those in which correct answer don’t appear, we call them negative samples</a:t>
            </a:r>
          </a:p>
          <a:p>
            <a:r>
              <a:rPr lang="en-US" dirty="0"/>
              <a:t>The model also can't predict no answer. because the training set didn’t tell it how to deal with negative paragraphs.</a:t>
            </a:r>
          </a:p>
          <a:p>
            <a:endParaRPr lang="en-US" dirty="0"/>
          </a:p>
          <a:p>
            <a:r>
              <a:rPr lang="en-US" dirty="0"/>
              <a:t>How to solve this? Let’s train the model on these cases.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69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propose our data augmentation method.</a:t>
            </a:r>
          </a:p>
          <a:p>
            <a:endParaRPr lang="en-US" dirty="0"/>
          </a:p>
          <a:p>
            <a:r>
              <a:rPr lang="en-US" dirty="0"/>
              <a:t>For each sample in the source dataset, we retrieve top related passages just as in inference time.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We label them as positive or negative samples.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[Click]</a:t>
            </a:r>
          </a:p>
          <a:p>
            <a:r>
              <a:rPr lang="en-US" dirty="0"/>
              <a:t>And we can add them to the finetuning data.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[Click]</a:t>
            </a:r>
          </a:p>
          <a:p>
            <a:r>
              <a:rPr lang="en-US" dirty="0"/>
              <a:t>Other than the source dataset, now we can create the Distant supervised datasets: </a:t>
            </a:r>
          </a:p>
          <a:p>
            <a:r>
              <a:rPr lang="en-US" dirty="0"/>
              <a:t>DS pos contains only positive samples, while DS all contains all kinds of samples.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do experiments on two English datasets </a:t>
            </a:r>
            <a:r>
              <a:rPr lang="en-US" dirty="0" err="1"/>
              <a:t>SQuAD</a:t>
            </a:r>
            <a:r>
              <a:rPr lang="en-US" dirty="0"/>
              <a:t> and </a:t>
            </a:r>
            <a:r>
              <a:rPr lang="en-US" dirty="0" err="1"/>
              <a:t>TriviaQA</a:t>
            </a:r>
            <a:r>
              <a:rPr lang="en-US" dirty="0"/>
              <a:t> and two Chinese QA datasets CMRC and DRCD.</a:t>
            </a:r>
          </a:p>
          <a:p>
            <a:r>
              <a:rPr lang="en-US" dirty="0"/>
              <a:t>After augmentation, we acquire around 1-3 times positive samples as many as golden samples but with they have more diverse paragraphs.</a:t>
            </a:r>
          </a:p>
          <a:p>
            <a:r>
              <a:rPr lang="en-US" dirty="0"/>
              <a:t>Negative samples are 4-7 times as many as golden samples. this distribution is similar as in real retrieval.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8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can we make use of all these datasets? </a:t>
            </a:r>
          </a:p>
          <a:p>
            <a:r>
              <a:rPr lang="en-US" dirty="0"/>
              <a:t>Other than training BERT on these datasets separately 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[Click]</a:t>
            </a:r>
          </a:p>
          <a:p>
            <a:r>
              <a:rPr lang="en-US" dirty="0"/>
              <a:t>we can also train on combined datasets.</a:t>
            </a:r>
          </a:p>
          <a:p>
            <a:r>
              <a:rPr lang="en-US" dirty="0"/>
              <a:t>We tried to mix them together and tune on them stage-wise.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This table shows that first train on the source dataset and then train on the DS all dataset achieves the best result.</a:t>
            </a:r>
          </a:p>
          <a:p>
            <a:r>
              <a:rPr lang="en-US" dirty="0"/>
              <a:t>It makes sense not to mix qualitatively different datasets, but to fine-tune on them in the distant-to-close order.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Compared with model not trained on the DS data, we gain near 10 percent Exact match rate on squad.</a:t>
            </a:r>
          </a:p>
          <a:p>
            <a:r>
              <a:rPr lang="en-US" dirty="0"/>
              <a:t>We achieved a large gain compared with the stated of the art on all of the four datasets, when the paper was submitted.</a:t>
            </a:r>
          </a:p>
          <a:p>
            <a:r>
              <a:rPr lang="en-US" dirty="0"/>
              <a:t>Even now, we are still at or near the SOTA without any model improvement.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data augmentation is orthogonal to model improvements, so it is broadly applicable and will remain relevant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future modeling advances.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79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Now, let’s explore how the sample selection affect the results.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can acquire enough samples as long as we retrieve more paragraphs.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So, does it always help if we add more data this way?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plot the exact match rate as the sample number grows for each query.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Exact match rate increases but tends to converge.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data augmentation helps to improve about 10 percent EM, but the performance still converges around n equals 30.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[Click]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is because that the paragraphs are much less relevant to the query as n goes up.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acquire a good sample quality, we limit the retriever returns at most top 30 paragraphs.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288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Next, how does the positive and negative sample ratio gamma affect?</a:t>
            </a:r>
          </a:p>
          <a:p>
            <a:r>
              <a:rPr lang="en-US" dirty="0"/>
              <a:t>For each query, we can control gamma by drop samples.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We plot the accuracy as gamma goes from zero to six, which means from no negative samples, to one positive with six negative samples for each query.</a:t>
            </a:r>
          </a:p>
          <a:p>
            <a:r>
              <a:rPr lang="en-US" dirty="0"/>
              <a:t>Although there is are some noise, we can still see the exact match increases to the top at around the ratio 5, 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This is similar as in true data distribution.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40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Then, does the sample order also affect?</a:t>
            </a:r>
          </a:p>
          <a:p>
            <a:r>
              <a:rPr lang="en-US" dirty="0"/>
              <a:t>We sample the negative samples in three ways: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from the top to the bottom, from the bottom to the top, or sample them randomly.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Experiments shows it’s better to randomly sampling </a:t>
            </a:r>
          </a:p>
          <a:p>
            <a:r>
              <a:rPr lang="en-US" dirty="0"/>
              <a:t>[Click]</a:t>
            </a:r>
          </a:p>
          <a:p>
            <a:r>
              <a:rPr lang="en-US" dirty="0"/>
              <a:t>because this will include both commonly appearing samples and hard samples, which let the finetuning benefit the most.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33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Last, let’s see how the model improves after trained on the augmented data.</a:t>
            </a:r>
          </a:p>
          <a:p>
            <a:endParaRPr lang="en-US" dirty="0"/>
          </a:p>
          <a:p>
            <a:r>
              <a:rPr lang="en-US" dirty="0"/>
              <a:t>Here is a example in the development set from </a:t>
            </a:r>
            <a:r>
              <a:rPr lang="en-US" dirty="0" err="1"/>
              <a:t>SQuAD</a:t>
            </a:r>
            <a:r>
              <a:rPr lang="en-US" dirty="0"/>
              <a:t>. The model trained only on </a:t>
            </a:r>
            <a:r>
              <a:rPr lang="en-US" dirty="0" err="1"/>
              <a:t>SQuAD</a:t>
            </a:r>
            <a:r>
              <a:rPr lang="en-US" dirty="0"/>
              <a:t> learns to match patterns. </a:t>
            </a:r>
          </a:p>
          <a:p>
            <a:r>
              <a:rPr lang="en-US" dirty="0"/>
              <a:t>It find the pattern “for what season”, and marks the token in the position of </a:t>
            </a:r>
            <a:r>
              <a:rPr lang="en-US" dirty="0" err="1"/>
              <a:t>wh</a:t>
            </a:r>
            <a:r>
              <a:rPr lang="en-US" dirty="0"/>
              <a:t> word as the answer, "for the 2002 season"</a:t>
            </a:r>
          </a:p>
          <a:p>
            <a:r>
              <a:rPr lang="en-US" dirty="0"/>
              <a:t>Even the context is obviously incorrect.</a:t>
            </a:r>
          </a:p>
          <a:p>
            <a:r>
              <a:rPr lang="en-US" dirty="0"/>
              <a:t>But after trained on the distant supervised data, the model avoided this error </a:t>
            </a:r>
          </a:p>
          <a:p>
            <a:r>
              <a:rPr lang="en-US" dirty="0"/>
              <a:t>This is because the model is exposed to sufficiently diverse contexts.</a:t>
            </a:r>
          </a:p>
          <a:p>
            <a:endParaRPr lang="en-US" dirty="0"/>
          </a:p>
          <a:p>
            <a:r>
              <a:rPr lang="en-US" dirty="0"/>
              <a:t>This proves our augmentation method let the model learn more diverse contexts and avoid false prediction on negative paragraphs.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30B699-EF9E-8746-AA6E-440C82C7ED9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461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34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371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169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93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551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742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075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745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876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287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12415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31" r:id="rId6"/>
    <p:sldLayoutId id="2147483726" r:id="rId7"/>
    <p:sldLayoutId id="2147483727" r:id="rId8"/>
    <p:sldLayoutId id="2147483728" r:id="rId9"/>
    <p:sldLayoutId id="2147483730" r:id="rId10"/>
    <p:sldLayoutId id="2147483729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yuqing.xie@uwaterloo.ca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3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12.emf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15.emf"/><Relationship Id="rId5" Type="http://schemas.openxmlformats.org/officeDocument/2006/relationships/image" Target="../media/image13.emf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6">
            <a:extLst>
              <a:ext uri="{FF2B5EF4-FFF2-40B4-BE49-F238E27FC236}">
                <a16:creationId xmlns:a16="http://schemas.microsoft.com/office/drawing/2014/main" id="{A52FF1B8-145F-47AA-9F6F-7DA3201AA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6DFE8A8C-8C1F-40A1-8A45-9D05B0DD8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EE1EF8C3-8F8A-447D-A5FF-C12426825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B511BAF-6DC3-420A-8603-96945C66A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C60306D-4E52-44F2-9372-D634B17B8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601200"/>
            <a:ext cx="7498616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F90351-EE4F-5E4D-B56E-0A46A869A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9243" y="1419225"/>
            <a:ext cx="7205824" cy="2152236"/>
          </a:xfrm>
        </p:spPr>
        <p:txBody>
          <a:bodyPr>
            <a:normAutofit/>
          </a:bodyPr>
          <a:lstStyle/>
          <a:p>
            <a:r>
              <a:rPr lang="en-US" cap="none" dirty="0">
                <a:solidFill>
                  <a:srgbClr val="FFFFFF"/>
                </a:solidFill>
              </a:rPr>
              <a:t>Distant Supervision for </a:t>
            </a:r>
            <a:br>
              <a:rPr lang="en-US" cap="none" dirty="0">
                <a:solidFill>
                  <a:srgbClr val="FFFFFF"/>
                </a:solidFill>
              </a:rPr>
            </a:br>
            <a:r>
              <a:rPr lang="en-US" cap="none" dirty="0">
                <a:solidFill>
                  <a:srgbClr val="FFFFFF"/>
                </a:solidFill>
              </a:rPr>
              <a:t>Multi-stage Fine-tuning in Retrieval-based </a:t>
            </a:r>
            <a:br>
              <a:rPr lang="en-US" cap="none" dirty="0">
                <a:solidFill>
                  <a:srgbClr val="FFFFFF"/>
                </a:solidFill>
              </a:rPr>
            </a:br>
            <a:r>
              <a:rPr lang="en-US" cap="none" dirty="0">
                <a:solidFill>
                  <a:srgbClr val="FFFFFF"/>
                </a:solidFill>
              </a:rPr>
              <a:t>Question Answering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D78CDD-26A1-9E4F-A6F1-BCE2B58DA6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9243" y="3571461"/>
            <a:ext cx="6899166" cy="2144981"/>
          </a:xfrm>
        </p:spPr>
        <p:txBody>
          <a:bodyPr>
            <a:normAutofit/>
          </a:bodyPr>
          <a:lstStyle/>
          <a:p>
            <a:r>
              <a:rPr lang="en-CA" sz="1900" b="1" cap="none" dirty="0">
                <a:solidFill>
                  <a:srgbClr val="FFFFFF">
                    <a:alpha val="75000"/>
                  </a:srgbClr>
                </a:solidFill>
              </a:rPr>
              <a:t>*Yuqing Xie</a:t>
            </a:r>
            <a:r>
              <a:rPr lang="en-CA" sz="1900" b="1" cap="none" baseline="30000" dirty="0">
                <a:solidFill>
                  <a:srgbClr val="FFFFFF">
                    <a:alpha val="75000"/>
                  </a:srgbClr>
                </a:solidFill>
              </a:rPr>
              <a:t>1,2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, *Wei Yang</a:t>
            </a:r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1,2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, </a:t>
            </a:r>
            <a:r>
              <a:rPr lang="en-CA" sz="1900" cap="none" dirty="0" err="1">
                <a:solidFill>
                  <a:srgbClr val="FFFFFF">
                    <a:alpha val="75000"/>
                  </a:srgbClr>
                </a:solidFill>
              </a:rPr>
              <a:t>Luchen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 Tan</a:t>
            </a:r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2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, </a:t>
            </a:r>
            <a:r>
              <a:rPr lang="en-CA" sz="1900" cap="none" dirty="0" err="1">
                <a:solidFill>
                  <a:srgbClr val="FFFFFF">
                    <a:alpha val="75000"/>
                  </a:srgbClr>
                </a:solidFill>
              </a:rPr>
              <a:t>Kun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 Xiong</a:t>
            </a:r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2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, Nicholas Jing Yuan</a:t>
            </a:r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3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, </a:t>
            </a:r>
            <a:r>
              <a:rPr lang="en-CA" sz="1900" cap="none" dirty="0" err="1">
                <a:solidFill>
                  <a:srgbClr val="FFFFFF">
                    <a:alpha val="75000"/>
                  </a:srgbClr>
                </a:solidFill>
              </a:rPr>
              <a:t>Baoxing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 Huai</a:t>
            </a:r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3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, Ming Li</a:t>
            </a:r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1,2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, Jimmy Lin</a:t>
            </a:r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2</a:t>
            </a:r>
            <a:endParaRPr lang="en-CA" sz="1900" cap="none" dirty="0">
              <a:solidFill>
                <a:srgbClr val="FFFFFF">
                  <a:alpha val="75000"/>
                </a:srgbClr>
              </a:solidFill>
            </a:endParaRPr>
          </a:p>
          <a:p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1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David R. Cheriton School Of Computer Science, University Of Waterloo, </a:t>
            </a:r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2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RSVP.AI, </a:t>
            </a:r>
            <a:r>
              <a:rPr lang="en-CA" sz="1900" cap="none" baseline="30000" dirty="0">
                <a:solidFill>
                  <a:srgbClr val="FFFFFF">
                    <a:alpha val="75000"/>
                  </a:srgbClr>
                </a:solidFill>
              </a:rPr>
              <a:t>3</a:t>
            </a:r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Huawei Cloud &amp; AI</a:t>
            </a:r>
          </a:p>
          <a:p>
            <a:r>
              <a:rPr lang="en-CA" sz="1900" cap="none" dirty="0">
                <a:solidFill>
                  <a:srgbClr val="FFFFFF">
                    <a:alpha val="75000"/>
                  </a:srgbClr>
                </a:solidFill>
              </a:rPr>
              <a:t>*Equal contribution</a:t>
            </a:r>
            <a:endParaRPr lang="en-US" sz="1900" cap="none" dirty="0">
              <a:solidFill>
                <a:srgbClr val="FFFFFF">
                  <a:alpha val="75000"/>
                </a:srgb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955B0B-608B-0148-9CB2-C78EC09B5DD6}"/>
              </a:ext>
            </a:extLst>
          </p:cNvPr>
          <p:cNvGrpSpPr/>
          <p:nvPr/>
        </p:nvGrpSpPr>
        <p:grpSpPr>
          <a:xfrm>
            <a:off x="-227640" y="1297129"/>
            <a:ext cx="4806883" cy="4096991"/>
            <a:chOff x="-285037" y="387799"/>
            <a:chExt cx="4806883" cy="409699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1119C21-5068-FE4B-9F7E-FC6B30EE42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85037" y="387799"/>
              <a:ext cx="4806883" cy="312218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F0FE19B-C3AF-B041-96AA-95E35EEF2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2719" y="3711717"/>
              <a:ext cx="1516082" cy="37212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6DDE470-EFC0-1A4E-B60A-D7DF643F4F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852" b="90148" l="9938" r="89984">
                          <a14:foregroundMark x1="33736" y1="33133" x2="30823" y2="40640"/>
                          <a14:foregroundMark x1="35792" y1="27833" x2="35634" y2="28240"/>
                          <a14:foregroundMark x1="30574" y1="71256" x2="30527" y2="76981"/>
                          <a14:foregroundMark x1="30823" y1="40640" x2="30634" y2="63820"/>
                          <a14:foregroundMark x1="44170" y1="59523" x2="44415" y2="55028"/>
                          <a14:foregroundMark x1="43214" y1="77045" x2="43768" y2="66883"/>
                          <a14:foregroundMark x1="43681" y1="50262" x2="40839" y2="38177"/>
                          <a14:foregroundMark x1="40839" y1="38177" x2="40450" y2="37931"/>
                          <a14:foregroundMark x1="39118" y1="29780" x2="40536" y2="29862"/>
                          <a14:foregroundMark x1="43799" y1="66872" x2="41304" y2="71429"/>
                          <a14:foregroundMark x1="45705" y1="63392" x2="45200" y2="64314"/>
                          <a14:foregroundMark x1="41479" y1="71096" x2="41693" y2="70690"/>
                          <a14:foregroundMark x1="41848" y1="68966" x2="41848" y2="68966"/>
                          <a14:foregroundMark x1="56952" y1="43488" x2="56522" y2="61823"/>
                          <a14:foregroundMark x1="57065" y1="38670" x2="57057" y2="39000"/>
                          <a14:foregroundMark x1="56522" y1="61823" x2="58306" y2="75030"/>
                          <a14:foregroundMark x1="74764" y1="60489" x2="74845" y2="60099"/>
                          <a14:foregroundMark x1="71350" y1="76968" x2="72131" y2="73198"/>
                          <a14:foregroundMark x1="72115" y1="46646" x2="71196" y2="42118"/>
                          <a14:foregroundMark x1="74845" y1="60099" x2="74726" y2="59511"/>
                          <a14:foregroundMark x1="71196" y1="42118" x2="65528" y2="34236"/>
                          <a14:foregroundMark x1="65528" y1="34236" x2="58618" y2="33005"/>
                          <a14:foregroundMark x1="55981" y1="36590" x2="55357" y2="37438"/>
                          <a14:foregroundMark x1="58618" y1="33005" x2="56389" y2="36035"/>
                          <a14:foregroundMark x1="61180" y1="35714" x2="66149" y2="26108"/>
                          <a14:foregroundMark x1="66149" y1="26108" x2="61724" y2="43103"/>
                          <a14:foregroundMark x1="61724" y1="43103" x2="59084" y2="31281"/>
                          <a14:foregroundMark x1="56211" y1="67241" x2="54814" y2="71182"/>
                          <a14:foregroundMark x1="57842" y1="69458" x2="57298" y2="70197"/>
                          <a14:foregroundMark x1="57298" y1="70690" x2="57065" y2="70690"/>
                          <a14:foregroundMark x1="56910" y1="77340" x2="58152" y2="68966"/>
                          <a14:foregroundMark x1="61180" y1="66256" x2="67314" y2="72906"/>
                          <a14:foregroundMark x1="67314" y1="72906" x2="60637" y2="67241"/>
                          <a14:foregroundMark x1="60637" y1="67241" x2="55357" y2="69458"/>
                          <a14:foregroundMark x1="68245" y1="65025" x2="63276" y2="67980"/>
                          <a14:foregroundMark x1="55823" y1="46552" x2="55124" y2="47537"/>
                          <a14:foregroundMark x1="35093" y1="47044" x2="31755" y2="62562"/>
                          <a14:foregroundMark x1="34124" y1="70079" x2="35515" y2="74493"/>
                          <a14:foregroundMark x1="31755" y1="62562" x2="32008" y2="63365"/>
                          <a14:foregroundMark x1="37582" y1="72541" x2="38669" y2="68573"/>
                          <a14:foregroundMark x1="40021" y1="60709" x2="36258" y2="48768"/>
                          <a14:foregroundMark x1="36258" y1="48768" x2="34705" y2="49754"/>
                          <a14:foregroundMark x1="40606" y1="35714" x2="32919" y2="38424"/>
                          <a14:foregroundMark x1="32919" y1="38424" x2="33696" y2="57389"/>
                          <a14:foregroundMark x1="33696" y1="57389" x2="39596" y2="56897"/>
                          <a14:foregroundMark x1="39596" y1="56897" x2="38975" y2="37685"/>
                          <a14:foregroundMark x1="38975" y1="37685" x2="33696" y2="43103"/>
                          <a14:foregroundMark x1="40761" y1="59360" x2="33540" y2="62315"/>
                          <a14:foregroundMark x1="34305" y1="70019" x2="34988" y2="76897"/>
                          <a14:foregroundMark x1="33540" y1="62315" x2="33592" y2="62840"/>
                          <a14:foregroundMark x1="38818" y1="61108" x2="37888" y2="56404"/>
                          <a14:foregroundMark x1="40838" y1="71334" x2="40193" y2="68068"/>
                          <a14:foregroundMark x1="37888" y1="56404" x2="37422" y2="57635"/>
                          <a14:foregroundMark x1="45186" y1="68966" x2="42431" y2="72079"/>
                          <a14:foregroundMark x1="40956" y1="71290" x2="42342" y2="67355"/>
                          <a14:foregroundMark x1="42248" y1="84177" x2="42003" y2="86946"/>
                          <a14:foregroundMark x1="43634" y1="68473" x2="42893" y2="76865"/>
                          <a14:foregroundMark x1="42520" y1="71036" x2="42547" y2="70197"/>
                          <a14:foregroundMark x1="42351" y1="76235" x2="42499" y2="71670"/>
                          <a14:foregroundMark x1="42003" y1="86946" x2="42096" y2="84092"/>
                          <a14:foregroundMark x1="42547" y1="68473" x2="42158" y2="70690"/>
                          <a14:foregroundMark x1="69876" y1="44335" x2="69876" y2="63793"/>
                          <a14:foregroundMark x1="69876" y1="63793" x2="70031" y2="44581"/>
                          <a14:foregroundMark x1="70031" y1="44581" x2="69720" y2="42611"/>
                          <a14:foregroundMark x1="70419" y1="70690" x2="57065" y2="72167"/>
                          <a14:foregroundMark x1="57065" y1="72167" x2="63898" y2="78571"/>
                          <a14:foregroundMark x1="63898" y1="78571" x2="69876" y2="74877"/>
                          <a14:foregroundMark x1="69876" y1="74877" x2="67236" y2="68473"/>
                          <a14:foregroundMark x1="72904" y1="67980" x2="66848" y2="71675"/>
                          <a14:foregroundMark x1="66848" y1="71675" x2="72748" y2="73645"/>
                          <a14:foregroundMark x1="72748" y1="73645" x2="65606" y2="66256"/>
                          <a14:foregroundMark x1="41460" y1="61576" x2="28416" y2="62315"/>
                          <a14:foregroundMark x1="28416" y1="62315" x2="34627" y2="79557"/>
                          <a14:foregroundMark x1="34627" y1="79557" x2="42081" y2="82512"/>
                          <a14:foregroundMark x1="42081" y1="82512" x2="45186" y2="64778"/>
                          <a14:foregroundMark x1="45186" y1="64778" x2="39208" y2="58374"/>
                          <a14:foregroundMark x1="39208" y1="58374" x2="38975" y2="58374"/>
                          <a14:foregroundMark x1="43634" y1="39163" x2="31755" y2="39163"/>
                          <a14:foregroundMark x1="31755" y1="39163" x2="25932" y2="48030"/>
                          <a14:foregroundMark x1="25932" y1="48030" x2="28727" y2="71921"/>
                          <a14:foregroundMark x1="28727" y1="71921" x2="34239" y2="87438"/>
                          <a14:foregroundMark x1="34239" y1="87438" x2="40450" y2="90148"/>
                          <a14:foregroundMark x1="40450" y1="90148" x2="44720" y2="72167"/>
                          <a14:foregroundMark x1="44720" y1="72167" x2="43789" y2="49015"/>
                          <a14:foregroundMark x1="43789" y1="49015" x2="38354" y2="36453"/>
                          <a14:foregroundMark x1="38354" y1="36453" x2="35792" y2="36946"/>
                          <a14:foregroundMark x1="36491" y1="62315" x2="36335" y2="83005"/>
                          <a14:foregroundMark x1="36335" y1="83005" x2="39519" y2="65025"/>
                          <a14:foregroundMark x1="39519" y1="65025" x2="35947" y2="57143"/>
                          <a14:foregroundMark x1="34394" y1="65025" x2="36335" y2="84729"/>
                          <a14:foregroundMark x1="36335" y1="84729" x2="37500" y2="64039"/>
                          <a14:foregroundMark x1="37500" y1="64039" x2="32453" y2="54433"/>
                          <a14:foregroundMark x1="32453" y1="54433" x2="32453" y2="57143"/>
                          <a14:foregroundMark x1="38121" y1="33990" x2="31988" y2="33990"/>
                          <a14:foregroundMark x1="31988" y1="33990" x2="35559" y2="50493"/>
                          <a14:foregroundMark x1="35559" y1="50493" x2="41615" y2="55911"/>
                          <a14:foregroundMark x1="41615" y1="55911" x2="42935" y2="35222"/>
                          <a14:foregroundMark x1="42935" y1="35222" x2="38742" y2="18966"/>
                          <a14:foregroundMark x1="38742" y1="18966" x2="32609" y2="24138"/>
                          <a14:foregroundMark x1="32609" y1="24138" x2="31366" y2="43596"/>
                          <a14:foregroundMark x1="40217" y1="35222" x2="44643" y2="53202"/>
                          <a14:foregroundMark x1="44643" y1="53202" x2="40528" y2="77833"/>
                          <a14:foregroundMark x1="40528" y1="77833" x2="35481" y2="87931"/>
                          <a14:foregroundMark x1="35481" y1="87931" x2="31366" y2="73892"/>
                          <a14:foregroundMark x1="31366" y1="73892" x2="30978" y2="52709"/>
                          <a14:foregroundMark x1="30978" y1="52709" x2="36724" y2="39655"/>
                          <a14:foregroundMark x1="36724" y1="39655" x2="42780" y2="41872"/>
                          <a14:foregroundMark x1="42780" y1="41872" x2="45186" y2="58867"/>
                          <a14:foregroundMark x1="45186" y1="58867" x2="43401" y2="76847"/>
                          <a14:foregroundMark x1="43401" y1="76847" x2="41149" y2="80788"/>
                          <a14:foregroundMark x1="43944" y1="78079" x2="38043" y2="71182"/>
                          <a14:foregroundMark x1="38043" y1="71182" x2="34084" y2="57389"/>
                          <a14:foregroundMark x1="34084" y1="57389" x2="36413" y2="32266"/>
                          <a14:foregroundMark x1="36413" y1="32266" x2="43168" y2="25123"/>
                          <a14:foregroundMark x1="43168" y1="25123" x2="45363" y2="28973"/>
                          <a14:foregroundMark x1="48075" y1="73447" x2="47593" y2="77094"/>
                          <a14:foregroundMark x1="47593" y1="77094" x2="41537" y2="89901"/>
                          <a14:foregroundMark x1="41537" y1="89901" x2="34394" y2="83498"/>
                          <a14:foregroundMark x1="34394" y1="83498" x2="31755" y2="61576"/>
                          <a14:foregroundMark x1="31755" y1="61576" x2="33463" y2="41872"/>
                          <a14:foregroundMark x1="33463" y1="41872" x2="35947" y2="37438"/>
                          <a14:foregroundMark x1="39208" y1="30049" x2="32453" y2="32512"/>
                          <a14:foregroundMark x1="32453" y1="32512" x2="32919" y2="53448"/>
                          <a14:foregroundMark x1="32919" y1="53448" x2="36102" y2="73153"/>
                          <a14:foregroundMark x1="36102" y1="73153" x2="43401" y2="70197"/>
                          <a14:foregroundMark x1="43401" y1="70197" x2="45204" y2="49763"/>
                          <a14:foregroundMark x1="45031" y1="51724" x2="41071" y2="33990"/>
                          <a14:foregroundMark x1="41071" y1="33990" x2="35093" y2="28571"/>
                          <a14:foregroundMark x1="35093" y1="28571" x2="34705" y2="28571"/>
                          <a14:foregroundMark x1="31366" y1="70690" x2="28727" y2="57635"/>
                          <a14:backgroundMark x1="12345" y1="39655" x2="12345" y2="39655"/>
                          <a14:backgroundMark x1="20730" y1="33990" x2="22516" y2="57635"/>
                          <a14:backgroundMark x1="22516" y1="57635" x2="23370" y2="59360"/>
                          <a14:backgroundMark x1="46703" y1="60336" x2="46894" y2="61576"/>
                          <a14:backgroundMark x1="46256" y1="57434" x2="46534" y2="59237"/>
                          <a14:backgroundMark x1="43424" y1="39066" x2="43672" y2="40676"/>
                          <a14:backgroundMark x1="46894" y1="61576" x2="48651" y2="56203"/>
                          <a14:backgroundMark x1="51242" y1="48276" x2="57220" y2="41872"/>
                          <a14:backgroundMark x1="57220" y1="41872" x2="54193" y2="25616"/>
                          <a14:backgroundMark x1="41212" y1="30489" x2="41071" y2="30542"/>
                          <a14:backgroundMark x1="43164" y1="29756" x2="42128" y2="30145"/>
                          <a14:backgroundMark x1="54193" y1="25616" x2="47521" y2="28120"/>
                          <a14:backgroundMark x1="41071" y1="30542" x2="41255" y2="30659"/>
                          <a14:backgroundMark x1="46871" y1="36259" x2="47127" y2="53941"/>
                          <a14:backgroundMark x1="50232" y1="67949" x2="50621" y2="69704"/>
                          <a14:backgroundMark x1="47127" y1="53941" x2="48438" y2="59857"/>
                          <a14:backgroundMark x1="51336" y1="58725" x2="52096" y2="47044"/>
                          <a14:backgroundMark x1="51226" y1="60410" x2="51322" y2="58932"/>
                          <a14:backgroundMark x1="50621" y1="69704" x2="51224" y2="60432"/>
                          <a14:backgroundMark x1="52096" y1="47044" x2="51172" y2="44600"/>
                          <a14:backgroundMark x1="45604" y1="34037" x2="44177" y2="33498"/>
                          <a14:backgroundMark x1="48500" y1="41899" x2="46817" y2="58621"/>
                          <a14:backgroundMark x1="46817" y1="58621" x2="47360" y2="41379"/>
                          <a14:backgroundMark x1="71506" y1="47537" x2="71506" y2="64967"/>
                          <a14:backgroundMark x1="73525" y1="71466" x2="76087" y2="78079"/>
                          <a14:backgroundMark x1="76087" y1="78079" x2="78804" y2="60099"/>
                          <a14:backgroundMark x1="78804" y1="60099" x2="76863" y2="38424"/>
                          <a14:backgroundMark x1="76863" y1="38424" x2="71196" y2="52145"/>
                          <a14:backgroundMark x1="72904" y1="47044" x2="73758" y2="68719"/>
                          <a14:backgroundMark x1="73758" y1="68719" x2="72438" y2="49261"/>
                          <a14:backgroundMark x1="72438" y1="49261" x2="71972" y2="47044"/>
                          <a14:backgroundMark x1="59522" y1="78535" x2="58618" y2="78571"/>
                          <a14:backgroundMark x1="70178" y1="78116" x2="69290" y2="78151"/>
                          <a14:backgroundMark x1="71118" y1="78079" x2="70334" y2="78110"/>
                          <a14:backgroundMark x1="58618" y1="78571" x2="65683" y2="87685"/>
                          <a14:backgroundMark x1="65683" y1="87685" x2="73137" y2="83744"/>
                          <a14:backgroundMark x1="73137" y1="83744" x2="70031" y2="76355"/>
                          <a14:backgroundMark x1="29819" y1="80538" x2="29581" y2="80542"/>
                          <a14:backgroundMark x1="29581" y1="80542" x2="29831" y2="80573"/>
                          <a14:backgroundMark x1="39190" y1="75674" x2="37708" y2="76223"/>
                          <a14:backgroundMark x1="32375" y1="66952" x2="32102" y2="67042"/>
                          <a14:backgroundMark x1="33175" y1="66686" x2="32427" y2="66934"/>
                          <a14:backgroundMark x1="48370" y1="34236" x2="46273" y2="52709"/>
                          <a14:backgroundMark x1="46273" y1="52709" x2="48370" y2="73153"/>
                          <a14:backgroundMark x1="48370" y1="73153" x2="52873" y2="57882"/>
                          <a14:backgroundMark x1="52873" y1="57882" x2="53183" y2="38916"/>
                          <a14:backgroundMark x1="53183" y1="38916" x2="48370" y2="28079"/>
                          <a14:backgroundMark x1="48370" y1="28079" x2="45342" y2="33744"/>
                          <a14:backgroundMark x1="49068" y1="32020" x2="49068" y2="51232"/>
                          <a14:backgroundMark x1="49068" y1="51232" x2="49068" y2="38670"/>
                          <a14:backgroundMark x1="49068" y1="38177" x2="49146" y2="59852"/>
                          <a14:backgroundMark x1="49146" y1="59852" x2="49767" y2="53448"/>
                          <a14:backgroundMark x1="48525" y1="46552" x2="48525" y2="68719"/>
                          <a14:backgroundMark x1="48525" y1="68719" x2="48214" y2="60591"/>
                        </a14:backgroundRemoval>
                      </a14:imgEffect>
                    </a14:imgLayer>
                  </a14:imgProps>
                </a:ext>
              </a:extLst>
            </a:blip>
            <a:srcRect l="28119" t="23504" r="25224" b="11824"/>
            <a:stretch/>
          </p:blipFill>
          <p:spPr>
            <a:xfrm>
              <a:off x="2077598" y="3579384"/>
              <a:ext cx="2072256" cy="9054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16003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9"/>
    </mc:Choice>
    <mc:Fallback xmlns="">
      <p:transition spd="slow" advTm="376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963FC0CD-F19B-4D9C-9C47-EB7E9D16E4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FCBFC-5065-5F49-9DA8-C2DF31414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723600"/>
            <a:ext cx="10993549" cy="56605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altLang="zh-CN" sz="3600" dirty="0"/>
              <a:t>QA </a:t>
            </a:r>
            <a:r>
              <a:rPr lang="en-US" altLang="zh-CN" sz="3600" cap="none" dirty="0"/>
              <a:t>Result after </a:t>
            </a:r>
            <a:r>
              <a:rPr lang="en-US" altLang="zh-CN" sz="3600" dirty="0"/>
              <a:t>DS</a:t>
            </a:r>
            <a:endParaRPr lang="en-US" sz="3600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2E70159E-5269-4C18-AA0B-D50513DB3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BBE9C8C-98B2-41C2-B47B-9A396CBA2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2ECCA3D-5ECA-4A8B-B9D7-CE6DEB72B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2" name="Content Placeholder 3">
            <a:extLst>
              <a:ext uri="{FF2B5EF4-FFF2-40B4-BE49-F238E27FC236}">
                <a16:creationId xmlns:a16="http://schemas.microsoft.com/office/drawing/2014/main" id="{4AC825F2-6542-764F-A109-C74B7B47E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16" t="-3465" b="54127"/>
          <a:stretch/>
        </p:blipFill>
        <p:spPr>
          <a:xfrm>
            <a:off x="0" y="2052347"/>
            <a:ext cx="12360906" cy="237576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A055E46-96D4-2D4C-BF35-AF9231B43D49}"/>
              </a:ext>
            </a:extLst>
          </p:cNvPr>
          <p:cNvSpPr/>
          <p:nvPr/>
        </p:nvSpPr>
        <p:spPr>
          <a:xfrm>
            <a:off x="3069583" y="4570434"/>
            <a:ext cx="5860800" cy="2071666"/>
          </a:xfrm>
          <a:prstGeom prst="rect">
            <a:avLst/>
          </a:prstGeom>
          <a:solidFill>
            <a:schemeClr val="bg1">
              <a:alpha val="52000"/>
            </a:schemeClr>
          </a:solidFill>
        </p:spPr>
        <p:txBody>
          <a:bodyPr wrap="square">
            <a:noAutofit/>
          </a:bodyPr>
          <a:lstStyle/>
          <a:p>
            <a:pPr algn="ctr"/>
            <a:endParaRPr lang="en-US" sz="2400" dirty="0"/>
          </a:p>
          <a:p>
            <a:pPr algn="ctr"/>
            <a:r>
              <a:rPr lang="en-US" sz="2400" b="1" dirty="0"/>
              <a:t>Train on DS helps to </a:t>
            </a:r>
          </a:p>
          <a:p>
            <a:pPr algn="ctr"/>
            <a:r>
              <a:rPr lang="en-US" sz="2400" b="1" dirty="0"/>
              <a:t>learn diverse context </a:t>
            </a:r>
          </a:p>
          <a:p>
            <a:pPr algn="ctr"/>
            <a:r>
              <a:rPr lang="en-US" sz="2400" b="1" dirty="0"/>
              <a:t>and </a:t>
            </a:r>
          </a:p>
          <a:p>
            <a:pPr algn="ctr"/>
            <a:r>
              <a:rPr lang="en-US" sz="2400" b="1" dirty="0"/>
              <a:t>act on negative paragraphs</a:t>
            </a:r>
          </a:p>
        </p:txBody>
      </p:sp>
    </p:spTree>
    <p:extLst>
      <p:ext uri="{BB962C8B-B14F-4D97-AF65-F5344CB8AC3E}">
        <p14:creationId xmlns:p14="http://schemas.microsoft.com/office/powerpoint/2010/main" val="3482394436"/>
      </p:ext>
    </p:extLst>
  </p:cSld>
  <p:clrMapOvr>
    <a:masterClrMapping/>
  </p:clrMapOvr>
  <p:transition spd="slow" advTm="28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87602-B55C-B644-8905-6F6B5A22B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20000"/>
            <a:ext cx="11029616" cy="457173"/>
          </a:xfrm>
        </p:spPr>
        <p:txBody>
          <a:bodyPr>
            <a:normAutofit fontScale="90000"/>
          </a:bodyPr>
          <a:lstStyle/>
          <a:p>
            <a:r>
              <a:rPr lang="en-US" cap="none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D6A81-6037-E24A-BC69-529E84BA1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sz="2000" b="1" dirty="0">
                <a:solidFill>
                  <a:schemeClr val="tx1"/>
                </a:solidFill>
              </a:rPr>
              <a:t>Automatically label</a:t>
            </a:r>
            <a:r>
              <a:rPr lang="zh-CN" altLang="en-US" sz="2000" b="1" dirty="0">
                <a:solidFill>
                  <a:schemeClr val="tx1"/>
                </a:solidFill>
              </a:rPr>
              <a:t> </a:t>
            </a:r>
            <a:r>
              <a:rPr lang="en-CA" sz="2000" dirty="0">
                <a:solidFill>
                  <a:schemeClr val="tx1"/>
                </a:solidFill>
              </a:rPr>
              <a:t>negative training examples.</a:t>
            </a:r>
          </a:p>
          <a:p>
            <a:pPr lvl="1"/>
            <a:r>
              <a:rPr lang="en-CA" sz="1800" dirty="0">
                <a:solidFill>
                  <a:schemeClr val="tx1"/>
                </a:solidFill>
              </a:rPr>
              <a:t>Use source data’s Q&amp;A</a:t>
            </a:r>
          </a:p>
          <a:p>
            <a:pPr lvl="1"/>
            <a:r>
              <a:rPr lang="en-CA" sz="1800" dirty="0">
                <a:solidFill>
                  <a:schemeClr val="tx1"/>
                </a:solidFill>
              </a:rPr>
              <a:t>Label as positive/negative  paragraphs according to answer’s appearance</a:t>
            </a:r>
          </a:p>
          <a:p>
            <a:r>
              <a:rPr lang="en-CA" sz="2000" b="1" dirty="0">
                <a:solidFill>
                  <a:schemeClr val="tx1"/>
                </a:solidFill>
              </a:rPr>
              <a:t>Integrating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CA" altLang="zh-CN" sz="2000" dirty="0">
                <a:solidFill>
                  <a:schemeClr val="tx1"/>
                </a:solidFill>
              </a:rPr>
              <a:t>source &amp; DS </a:t>
            </a:r>
            <a:r>
              <a:rPr lang="en-CA" altLang="zh-CN" sz="2000" b="1" dirty="0">
                <a:solidFill>
                  <a:schemeClr val="tx1"/>
                </a:solidFill>
              </a:rPr>
              <a:t>datasets</a:t>
            </a:r>
            <a:r>
              <a:rPr lang="en-CA" sz="2000" dirty="0">
                <a:solidFill>
                  <a:schemeClr val="tx1"/>
                </a:solidFill>
              </a:rPr>
              <a:t>.</a:t>
            </a:r>
          </a:p>
          <a:p>
            <a:pPr lvl="1"/>
            <a:r>
              <a:rPr lang="en-US" altLang="zh-CN" sz="1800" dirty="0">
                <a:solidFill>
                  <a:schemeClr val="tx1"/>
                </a:solidFill>
              </a:rPr>
              <a:t>Stage-wise finetuning</a:t>
            </a:r>
            <a:r>
              <a:rPr lang="zh-CN" altLang="en-US" sz="1800" dirty="0">
                <a:solidFill>
                  <a:schemeClr val="tx1"/>
                </a:solidFill>
              </a:rPr>
              <a:t> </a:t>
            </a:r>
            <a:endParaRPr lang="en-US" altLang="zh-CN" sz="1800" dirty="0">
              <a:solidFill>
                <a:schemeClr val="tx1"/>
              </a:solidFill>
            </a:endParaRPr>
          </a:p>
          <a:p>
            <a:r>
              <a:rPr lang="en-CA" sz="2000" dirty="0">
                <a:solidFill>
                  <a:schemeClr val="tx1"/>
                </a:solidFill>
              </a:rPr>
              <a:t>Explored critical </a:t>
            </a:r>
            <a:r>
              <a:rPr lang="en-CA" sz="2000" b="1" dirty="0">
                <a:solidFill>
                  <a:schemeClr val="tx1"/>
                </a:solidFill>
              </a:rPr>
              <a:t>details</a:t>
            </a:r>
            <a:r>
              <a:rPr lang="en-CA" sz="2000" dirty="0">
                <a:solidFill>
                  <a:schemeClr val="tx1"/>
                </a:solidFill>
              </a:rPr>
              <a:t>: </a:t>
            </a:r>
          </a:p>
          <a:p>
            <a:pPr lvl="1"/>
            <a:r>
              <a:rPr lang="en-CA" sz="1800" dirty="0">
                <a:solidFill>
                  <a:schemeClr val="tx1"/>
                </a:solidFill>
              </a:rPr>
              <a:t>Sample </a:t>
            </a:r>
            <a:r>
              <a:rPr lang="en-CA" sz="1800" b="1" dirty="0">
                <a:solidFill>
                  <a:schemeClr val="tx1"/>
                </a:solidFill>
              </a:rPr>
              <a:t>quality / quantity </a:t>
            </a:r>
            <a:r>
              <a:rPr lang="en-CA" sz="1800" dirty="0">
                <a:solidFill>
                  <a:schemeClr val="tx1"/>
                </a:solidFill>
              </a:rPr>
              <a:t>: sample quality will drop as number goes up</a:t>
            </a:r>
          </a:p>
          <a:p>
            <a:pPr lvl="1"/>
            <a:r>
              <a:rPr lang="en-CA" sz="1800" b="1" dirty="0">
                <a:solidFill>
                  <a:schemeClr val="tx1"/>
                </a:solidFill>
              </a:rPr>
              <a:t>Negative / positive </a:t>
            </a:r>
            <a:r>
              <a:rPr lang="en-CA" sz="1800" dirty="0">
                <a:solidFill>
                  <a:schemeClr val="tx1"/>
                </a:solidFill>
              </a:rPr>
              <a:t>sample ratio</a:t>
            </a:r>
          </a:p>
          <a:p>
            <a:pPr lvl="1"/>
            <a:r>
              <a:rPr lang="en-CA" sz="1800" b="1" dirty="0">
                <a:solidFill>
                  <a:schemeClr val="tx1"/>
                </a:solidFill>
              </a:rPr>
              <a:t>Fine-tune order</a:t>
            </a:r>
          </a:p>
          <a:p>
            <a:endParaRPr lang="en-CA" sz="1800" dirty="0">
              <a:solidFill>
                <a:schemeClr val="tx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940658"/>
      </p:ext>
    </p:extLst>
  </p:cSld>
  <p:clrMapOvr>
    <a:masterClrMapping/>
  </p:clrMapOvr>
  <p:transition spd="slow" advTm="1571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C331224-C46E-B946-94BE-E82837F62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E9F822-2D7D-BF40-B216-B2A3F554CC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cap="none" dirty="0"/>
              <a:t>Please feel free to contact me through </a:t>
            </a:r>
            <a:r>
              <a:rPr lang="en-US" cap="none" dirty="0">
                <a:hlinkClick r:id="rId3"/>
              </a:rPr>
              <a:t>yuqing.xie@uwaterloo.ca</a:t>
            </a:r>
            <a:r>
              <a:rPr lang="en-US" cap="none" dirty="0"/>
              <a:t> if you have any question.</a:t>
            </a:r>
          </a:p>
        </p:txBody>
      </p:sp>
    </p:spTree>
    <p:extLst>
      <p:ext uri="{BB962C8B-B14F-4D97-AF65-F5344CB8AC3E}">
        <p14:creationId xmlns:p14="http://schemas.microsoft.com/office/powerpoint/2010/main" val="2083963100"/>
      </p:ext>
    </p:extLst>
  </p:cSld>
  <p:clrMapOvr>
    <a:masterClrMapping/>
  </p:clrMapOvr>
  <p:transition spd="slow" advTm="49646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4BD-53BA-E247-8F92-5DBE1AED9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471C4-FF6F-5247-BEF0-01DA84403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CA" dirty="0"/>
              <a:t>Wei Yang, Yuqing Xie, Aileen Lin, </a:t>
            </a:r>
            <a:r>
              <a:rPr lang="en-CA" dirty="0" err="1"/>
              <a:t>Xingyu</a:t>
            </a:r>
            <a:r>
              <a:rPr lang="en-CA" dirty="0"/>
              <a:t> Li, </a:t>
            </a:r>
            <a:r>
              <a:rPr lang="en-CA" dirty="0" err="1"/>
              <a:t>Luchen</a:t>
            </a:r>
            <a:r>
              <a:rPr lang="en-CA" dirty="0"/>
              <a:t> Tan, </a:t>
            </a:r>
            <a:r>
              <a:rPr lang="en-CA" dirty="0" err="1"/>
              <a:t>Kun</a:t>
            </a:r>
            <a:r>
              <a:rPr lang="en-CA" dirty="0"/>
              <a:t> </a:t>
            </a:r>
            <a:r>
              <a:rPr lang="en-CA" dirty="0" err="1"/>
              <a:t>Xiong</a:t>
            </a:r>
            <a:r>
              <a:rPr lang="en-CA" dirty="0"/>
              <a:t>, </a:t>
            </a:r>
            <a:r>
              <a:rPr lang="en-CA" dirty="0" err="1"/>
              <a:t>MingLi</a:t>
            </a:r>
            <a:r>
              <a:rPr lang="en-CA" dirty="0"/>
              <a:t>, and Jimmy Lin. 2019. </a:t>
            </a:r>
            <a:r>
              <a:rPr lang="en-CA" b="1" dirty="0"/>
              <a:t>End-to-End Open-Domain Question Answering with </a:t>
            </a:r>
            <a:r>
              <a:rPr lang="en-CA" b="1" dirty="0" err="1"/>
              <a:t>BERTserini</a:t>
            </a:r>
            <a:r>
              <a:rPr lang="en-CA" b="1" dirty="0"/>
              <a:t>.</a:t>
            </a:r>
            <a:r>
              <a:rPr lang="en-CA" dirty="0"/>
              <a:t> NAACL 2019</a:t>
            </a:r>
          </a:p>
          <a:p>
            <a:pPr marL="342900" indent="-342900">
              <a:buFont typeface="+mj-lt"/>
              <a:buAutoNum type="arabicPeriod"/>
            </a:pPr>
            <a:r>
              <a:rPr lang="en-CA" dirty="0"/>
              <a:t>Pranav </a:t>
            </a:r>
            <a:r>
              <a:rPr lang="en-CA" dirty="0" err="1"/>
              <a:t>Rajpurkar</a:t>
            </a:r>
            <a:r>
              <a:rPr lang="en-CA" dirty="0"/>
              <a:t>, Jian Zhang, Konstantin </a:t>
            </a:r>
            <a:r>
              <a:rPr lang="en-CA" dirty="0" err="1"/>
              <a:t>Lopyrev</a:t>
            </a:r>
            <a:r>
              <a:rPr lang="en-CA" dirty="0"/>
              <a:t>, and Percy Liang. </a:t>
            </a:r>
            <a:r>
              <a:rPr lang="en-CA" b="1" dirty="0" err="1"/>
              <a:t>SQuAD</a:t>
            </a:r>
            <a:r>
              <a:rPr lang="en-CA" b="1" dirty="0"/>
              <a:t>: 100,000+ Questions for Machine Comprehension of Text. </a:t>
            </a:r>
            <a:r>
              <a:rPr lang="en-CA" dirty="0"/>
              <a:t>EMNLP 2016</a:t>
            </a:r>
          </a:p>
          <a:p>
            <a:pPr marL="342900" indent="-342900">
              <a:buFont typeface="+mj-lt"/>
              <a:buAutoNum type="arabicPeriod"/>
            </a:pPr>
            <a:r>
              <a:rPr lang="en-CA" dirty="0" err="1"/>
              <a:t>Akari</a:t>
            </a:r>
            <a:r>
              <a:rPr lang="en-CA" dirty="0"/>
              <a:t> </a:t>
            </a:r>
            <a:r>
              <a:rPr lang="en-CA" dirty="0" err="1"/>
              <a:t>Asai</a:t>
            </a:r>
            <a:r>
              <a:rPr lang="en-CA" dirty="0"/>
              <a:t> , Kazuma Hashimoto, </a:t>
            </a:r>
            <a:r>
              <a:rPr lang="en-CA" dirty="0" err="1"/>
              <a:t>Hannaneh</a:t>
            </a:r>
            <a:r>
              <a:rPr lang="en-CA" dirty="0"/>
              <a:t> </a:t>
            </a:r>
            <a:r>
              <a:rPr lang="en-CA" dirty="0" err="1"/>
              <a:t>Hajishirzi</a:t>
            </a:r>
            <a:r>
              <a:rPr lang="en-CA" dirty="0"/>
              <a:t>, Richard </a:t>
            </a:r>
            <a:r>
              <a:rPr lang="en-CA" dirty="0" err="1"/>
              <a:t>Socher</a:t>
            </a:r>
            <a:r>
              <a:rPr lang="en-CA" dirty="0"/>
              <a:t>, and </a:t>
            </a:r>
            <a:r>
              <a:rPr lang="en-CA" dirty="0" err="1"/>
              <a:t>Caiming</a:t>
            </a:r>
            <a:r>
              <a:rPr lang="en-CA" dirty="0"/>
              <a:t> </a:t>
            </a:r>
            <a:r>
              <a:rPr lang="en-CA" dirty="0" err="1"/>
              <a:t>Xiong</a:t>
            </a:r>
            <a:r>
              <a:rPr lang="en-CA" dirty="0"/>
              <a:t>. </a:t>
            </a:r>
            <a:r>
              <a:rPr lang="en-CA" b="1" dirty="0"/>
              <a:t>Learning to Retrieve Reasoning Paths over Wikipedia Graph for Question Answering. </a:t>
            </a:r>
            <a:r>
              <a:rPr lang="en-CA" dirty="0"/>
              <a:t>ICLR 2020</a:t>
            </a:r>
          </a:p>
          <a:p>
            <a:pPr marL="342900" indent="-342900">
              <a:buFont typeface="+mj-lt"/>
              <a:buAutoNum type="arabicPeriod"/>
            </a:pPr>
            <a:r>
              <a:rPr lang="en-CA" dirty="0" err="1"/>
              <a:t>Wenhan</a:t>
            </a:r>
            <a:r>
              <a:rPr lang="en-CA" dirty="0"/>
              <a:t> </a:t>
            </a:r>
            <a:r>
              <a:rPr lang="en-CA" dirty="0" err="1"/>
              <a:t>Xiong</a:t>
            </a:r>
            <a:r>
              <a:rPr lang="en-CA" dirty="0"/>
              <a:t> , </a:t>
            </a:r>
            <a:r>
              <a:rPr lang="en-CA" dirty="0" err="1"/>
              <a:t>Jingfei</a:t>
            </a:r>
            <a:r>
              <a:rPr lang="en-CA" dirty="0"/>
              <a:t> Du , William Yang Wang , </a:t>
            </a:r>
            <a:r>
              <a:rPr lang="en-CA" dirty="0" err="1"/>
              <a:t>Veselin</a:t>
            </a:r>
            <a:r>
              <a:rPr lang="en-CA" dirty="0"/>
              <a:t> </a:t>
            </a:r>
            <a:r>
              <a:rPr lang="en-CA" dirty="0" err="1"/>
              <a:t>Stoyanov</a:t>
            </a:r>
            <a:r>
              <a:rPr lang="en-CA" dirty="0"/>
              <a:t> , </a:t>
            </a:r>
            <a:r>
              <a:rPr lang="en-CA" b="1" dirty="0"/>
              <a:t>Pretrained Encyclopedia: Weakly Supervised Knowledge-pretrained Language Model</a:t>
            </a:r>
            <a:r>
              <a:rPr lang="en-CA" dirty="0"/>
              <a:t>. ICLR 2020</a:t>
            </a:r>
            <a:endParaRPr lang="en-CA" dirty="0">
              <a:solidFill>
                <a:srgbClr val="000000"/>
              </a:solidFill>
              <a:latin typeface="Lucida Grande" panose="020B06000405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CA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057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EB6F1-2749-5C49-9F28-6770BD9A56D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82757" y="3921254"/>
            <a:ext cx="5560723" cy="2241422"/>
          </a:xfrm>
          <a:ln w="57150">
            <a:noFill/>
          </a:ln>
        </p:spPr>
        <p:txBody>
          <a:bodyPr anchor="t">
            <a:normAutofit lnSpcReduction="10000"/>
          </a:bodyPr>
          <a:lstStyle/>
          <a:p>
            <a:r>
              <a:rPr lang="en-US" sz="1600" b="1" dirty="0"/>
              <a:t>Positive sample</a:t>
            </a:r>
          </a:p>
          <a:p>
            <a:pPr marL="0" indent="0">
              <a:buNone/>
            </a:pPr>
            <a:r>
              <a:rPr lang="en-US" sz="160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50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halftime show . The </a:t>
            </a:r>
            <a:r>
              <a:rPr lang="en-US" sz="160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50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halftime show took place on February 7, 2016, at Levi's Stadium in </a:t>
            </a:r>
            <a:r>
              <a:rPr lang="en-US" sz="16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Santa Clara, California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 part of </a:t>
            </a:r>
            <a:r>
              <a:rPr lang="en-US" sz="160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50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. It was headlined by the British rock group Coldplay with special guest performers Beyoncé and Bruno Mars, who headlined the </a:t>
            </a:r>
            <a:r>
              <a:rPr lang="en-US" sz="160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</a:t>
            </a: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XLVII and </a:t>
            </a:r>
            <a:r>
              <a:rPr lang="en-US" sz="1600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XLVIII halftime shows, respectively.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894B2E-F94C-F64B-9C5A-A5FD838D8676}"/>
              </a:ext>
            </a:extLst>
          </p:cNvPr>
          <p:cNvSpPr txBox="1"/>
          <p:nvPr/>
        </p:nvSpPr>
        <p:spPr>
          <a:xfrm>
            <a:off x="6059488" y="603798"/>
            <a:ext cx="6001883" cy="5820416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306000" indent="-306000" defTabSz="4572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30000" indent="-30600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00000" indent="-27000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242000" indent="-23400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602000" indent="-234000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1900000" indent="-228600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6pPr>
            <a:lvl7pPr marL="2200000" indent="-228600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7pPr>
            <a:lvl8pPr marL="2500000" indent="-228600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8pPr>
            <a:lvl9pPr marL="2800000" indent="-228600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Negative samples</a:t>
            </a:r>
          </a:p>
          <a:p>
            <a:pPr marL="0" indent="0">
              <a:buNone/>
            </a:pPr>
            <a:r>
              <a:rPr lang="en-US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commercials . The popularity of video sharing websites such as YouTube have also allowed </a:t>
            </a:r>
            <a:r>
              <a:rPr lang="en-US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advertisements to become viral videos; to take advantage of this, a growing number of advertisers have elected to post previews of their commercial, or even the full-length commercial, online prior to the game. A notable example of this strategy occurred at </a:t>
            </a:r>
            <a:r>
              <a:rPr lang="en-US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XLV: on February 2, 2011, four days prior to the game, Volkswagen posted the full version of its "Star Wars"-themed ad "The Force" on YouTube. By Sunday, the ad had already received over 16 million views, and went on to be the most shared </a:t>
            </a:r>
            <a:r>
              <a:rPr lang="en-US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advertisement ever. Ironically, until </a:t>
            </a:r>
            <a:r>
              <a:rPr lang="en-US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50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official online streams of </a:t>
            </a:r>
            <a:r>
              <a:rPr lang="en-US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the Super Bowl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provided by U.S. broadcasters did not include all of the commercials from the television broadcast; at </a:t>
            </a:r>
            <a:r>
              <a:rPr lang="en-US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XLIX, only 18 advertisers bought ad time within NBC's stream of the game (although NBC did post all of the ads on a Tumblr blog throughout the game). At </a:t>
            </a:r>
            <a:r>
              <a:rPr lang="en-US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50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CBS mandated that each advertiser buy a package of advertising time on both the television and digital broadcasts, meaning that for the first time, the online stream of </a:t>
            </a:r>
            <a:r>
              <a:rPr lang="en-US" dirty="0"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Super Bowl 50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provided by CBS included all national commercials from the television broadcast.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CF6CEC-D0B9-D748-8EBA-A83C0B49A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758" y="695324"/>
            <a:ext cx="5560723" cy="310212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2772E0B-974F-024D-A918-3B34D434151F}"/>
              </a:ext>
            </a:extLst>
          </p:cNvPr>
          <p:cNvSpPr/>
          <p:nvPr/>
        </p:nvSpPr>
        <p:spPr>
          <a:xfrm>
            <a:off x="266751" y="6424213"/>
            <a:ext cx="117946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b="1" dirty="0" err="1">
                <a:solidFill>
                  <a:srgbClr val="000000"/>
                </a:solidFill>
                <a:latin typeface="Lucida Grande" panose="020B0600040502020204" pitchFamily="34" charset="0"/>
              </a:rPr>
              <a:t>SQuAD</a:t>
            </a:r>
            <a:r>
              <a:rPr lang="en-CA" b="1" dirty="0">
                <a:solidFill>
                  <a:srgbClr val="000000"/>
                </a:solidFill>
                <a:latin typeface="Lucida Grande" panose="020B0600040502020204" pitchFamily="34" charset="0"/>
              </a:rPr>
              <a:t>: 100,000+ Questions for Machine Comprehension of Text </a:t>
            </a:r>
            <a:r>
              <a:rPr lang="en-CA" dirty="0">
                <a:solidFill>
                  <a:srgbClr val="000000"/>
                </a:solidFill>
                <a:latin typeface="Lucida Grande" panose="020B0600040502020204" pitchFamily="34" charset="0"/>
              </a:rPr>
              <a:t>(</a:t>
            </a:r>
            <a:r>
              <a:rPr lang="en-CA" dirty="0" err="1">
                <a:solidFill>
                  <a:srgbClr val="000000"/>
                </a:solidFill>
                <a:latin typeface="Lucida Grande" panose="020B0600040502020204" pitchFamily="34" charset="0"/>
              </a:rPr>
              <a:t>Rajpurkar</a:t>
            </a:r>
            <a:r>
              <a:rPr lang="en-CA" dirty="0">
                <a:solidFill>
                  <a:srgbClr val="000000"/>
                </a:solidFill>
                <a:latin typeface="Lucida Grande" panose="020B0600040502020204" pitchFamily="34" charset="0"/>
              </a:rPr>
              <a:t>. P. et al. EMNLP</a:t>
            </a:r>
            <a:r>
              <a:rPr lang="zh-CN" altLang="en-US" dirty="0">
                <a:solidFill>
                  <a:srgbClr val="000000"/>
                </a:solidFill>
                <a:latin typeface="Lucida Grande" panose="020B0600040502020204" pitchFamily="34" charset="0"/>
              </a:rPr>
              <a:t> </a:t>
            </a:r>
            <a:r>
              <a:rPr lang="en-CA" dirty="0">
                <a:solidFill>
                  <a:srgbClr val="000000"/>
                </a:solidFill>
                <a:latin typeface="Lucida Grande" panose="020B0600040502020204" pitchFamily="34" charset="0"/>
              </a:rPr>
              <a:t>2016)</a:t>
            </a:r>
          </a:p>
        </p:txBody>
      </p:sp>
    </p:spTree>
    <p:extLst>
      <p:ext uri="{BB962C8B-B14F-4D97-AF65-F5344CB8AC3E}">
        <p14:creationId xmlns:p14="http://schemas.microsoft.com/office/powerpoint/2010/main" val="136461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05"/>
    </mc:Choice>
    <mc:Fallback xmlns="">
      <p:transition spd="slow" advTm="6505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2198E-BA9D-FA44-A63A-ADC44D018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930" y="6204542"/>
            <a:ext cx="11493500" cy="560891"/>
          </a:xfrm>
        </p:spPr>
        <p:txBody>
          <a:bodyPr>
            <a:normAutofit/>
          </a:bodyPr>
          <a:lstStyle/>
          <a:p>
            <a:r>
              <a:rPr lang="en-CA" sz="2000" cap="none" dirty="0"/>
              <a:t>Figure 2: Effects Of The Number Of Retrieved Paragraphs k on </a:t>
            </a:r>
            <a:r>
              <a:rPr lang="en-CA" sz="2000" cap="none" dirty="0" err="1"/>
              <a:t>SQuAD</a:t>
            </a:r>
            <a:r>
              <a:rPr lang="en-CA" sz="2000" cap="none" dirty="0"/>
              <a:t> (Left) And CMRC (Right).</a:t>
            </a:r>
            <a:endParaRPr lang="en-US" sz="2000" cap="non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353EBA-536B-AC4C-947D-5259048F1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930" y="1238842"/>
            <a:ext cx="5778500" cy="4889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A0A5C6D-44A3-6545-BA56-635532D05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5430" y="1315042"/>
            <a:ext cx="57150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203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9E58B-592B-A741-B5A8-7E09644E0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F9F411-B3B5-BB49-9F34-50A19B391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02" y="1717990"/>
            <a:ext cx="11818396" cy="391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09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A3764-B8CE-114A-849F-BD4BBA1D0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68705"/>
          </a:xfrm>
        </p:spPr>
        <p:txBody>
          <a:bodyPr/>
          <a:lstStyle/>
          <a:p>
            <a:r>
              <a:rPr lang="en-US" cap="none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25DB7-28A2-0340-9C82-5486385DA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611757"/>
            <a:ext cx="11029615" cy="3634486"/>
          </a:xfrm>
        </p:spPr>
        <p:txBody>
          <a:bodyPr/>
          <a:lstStyle/>
          <a:p>
            <a:r>
              <a:rPr lang="en-CA" sz="2000" b="1" dirty="0">
                <a:solidFill>
                  <a:schemeClr val="tx1"/>
                </a:solidFill>
              </a:rPr>
              <a:t>Automatically labelling</a:t>
            </a:r>
            <a:r>
              <a:rPr lang="zh-CN" altLang="en-US" sz="2000" b="1" dirty="0">
                <a:solidFill>
                  <a:schemeClr val="tx1"/>
                </a:solidFill>
              </a:rPr>
              <a:t> </a:t>
            </a:r>
            <a:r>
              <a:rPr lang="en-CA" sz="2000" dirty="0">
                <a:solidFill>
                  <a:schemeClr val="tx1"/>
                </a:solidFill>
              </a:rPr>
              <a:t>negative training examples.</a:t>
            </a:r>
          </a:p>
          <a:p>
            <a:r>
              <a:rPr lang="en-CA" sz="2000" b="1" dirty="0">
                <a:solidFill>
                  <a:schemeClr val="tx1"/>
                </a:solidFill>
              </a:rPr>
              <a:t>Integrating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CA" sz="2000" dirty="0">
                <a:solidFill>
                  <a:schemeClr val="tx1"/>
                </a:solidFill>
              </a:rPr>
              <a:t>existing labeled </a:t>
            </a:r>
            <a:r>
              <a:rPr lang="en-CA" sz="2000" b="1" dirty="0">
                <a:solidFill>
                  <a:schemeClr val="tx1"/>
                </a:solidFill>
              </a:rPr>
              <a:t>datasets</a:t>
            </a:r>
            <a:r>
              <a:rPr lang="en-CA" sz="2000" dirty="0">
                <a:solidFill>
                  <a:schemeClr val="tx1"/>
                </a:solidFill>
              </a:rPr>
              <a:t> with distantly supervised datasets.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endParaRPr lang="en-US" altLang="zh-CN" sz="2000" dirty="0">
              <a:solidFill>
                <a:schemeClr val="tx1"/>
              </a:solidFill>
            </a:endParaRPr>
          </a:p>
          <a:p>
            <a:r>
              <a:rPr lang="en-CA" sz="2000" b="1" dirty="0">
                <a:solidFill>
                  <a:schemeClr val="tx1"/>
                </a:solidFill>
              </a:rPr>
              <a:t>Exploring</a:t>
            </a:r>
            <a:r>
              <a:rPr lang="en-CA" sz="2000" dirty="0">
                <a:solidFill>
                  <a:schemeClr val="tx1"/>
                </a:solidFill>
              </a:rPr>
              <a:t> critical </a:t>
            </a:r>
            <a:r>
              <a:rPr lang="en-CA" sz="2000" b="1" dirty="0">
                <a:solidFill>
                  <a:schemeClr val="tx1"/>
                </a:solidFill>
              </a:rPr>
              <a:t>details</a:t>
            </a:r>
            <a:r>
              <a:rPr lang="en-CA" sz="2000" dirty="0">
                <a:solidFill>
                  <a:schemeClr val="tx1"/>
                </a:solidFill>
              </a:rPr>
              <a:t>: </a:t>
            </a:r>
          </a:p>
          <a:p>
            <a:pPr lvl="1"/>
            <a:r>
              <a:rPr lang="en-CA" sz="1800" dirty="0">
                <a:solidFill>
                  <a:schemeClr val="tx1"/>
                </a:solidFill>
              </a:rPr>
              <a:t>Sample quality / quantity</a:t>
            </a:r>
          </a:p>
          <a:p>
            <a:pPr lvl="1"/>
            <a:r>
              <a:rPr lang="en-CA" sz="1800" dirty="0">
                <a:solidFill>
                  <a:schemeClr val="tx1"/>
                </a:solidFill>
              </a:rPr>
              <a:t>Negative / positive sample ratio</a:t>
            </a:r>
          </a:p>
          <a:p>
            <a:pPr lvl="1"/>
            <a:r>
              <a:rPr lang="en-CA" sz="1800" dirty="0">
                <a:solidFill>
                  <a:schemeClr val="tx1"/>
                </a:solidFill>
              </a:rPr>
              <a:t>Fine-tune order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046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B6A791D-C196-EA4A-96D2-6B57F38424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470" r="1"/>
          <a:stretch/>
        </p:blipFill>
        <p:spPr>
          <a:xfrm>
            <a:off x="5641383" y="1580400"/>
            <a:ext cx="6344727" cy="41452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0DCBC4-E20E-CF42-844D-892F13225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720000"/>
            <a:ext cx="11029616" cy="428602"/>
          </a:xfrm>
        </p:spPr>
        <p:txBody>
          <a:bodyPr>
            <a:normAutofit fontScale="90000"/>
          </a:bodyPr>
          <a:lstStyle/>
          <a:p>
            <a:r>
              <a:rPr lang="en-US" cap="none" dirty="0"/>
              <a:t>Model: IR + MRC for Open-QA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481D7F-CEE2-454B-B68A-ED2B751A8647}"/>
              </a:ext>
            </a:extLst>
          </p:cNvPr>
          <p:cNvSpPr txBox="1"/>
          <p:nvPr/>
        </p:nvSpPr>
        <p:spPr>
          <a:xfrm>
            <a:off x="987443" y="6158314"/>
            <a:ext cx="10341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/>
              <a:t>End-to-End Open-Domain Question Answering with </a:t>
            </a:r>
            <a:r>
              <a:rPr lang="en-CA" b="1" dirty="0" err="1"/>
              <a:t>BERTserini</a:t>
            </a:r>
            <a:r>
              <a:rPr lang="en-US" dirty="0"/>
              <a:t>.</a:t>
            </a:r>
            <a:r>
              <a:rPr lang="en-CA" dirty="0"/>
              <a:t> Yang. W. et al (NAACL 2019) 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A9C40B-23F8-1346-B236-3CA3B8A79B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612"/>
          <a:stretch/>
        </p:blipFill>
        <p:spPr>
          <a:xfrm>
            <a:off x="133033" y="1580818"/>
            <a:ext cx="5616838" cy="41452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7E88AD-FD4E-5A43-BE13-4A7535EEB32C}"/>
              </a:ext>
            </a:extLst>
          </p:cNvPr>
          <p:cNvSpPr txBox="1"/>
          <p:nvPr/>
        </p:nvSpPr>
        <p:spPr>
          <a:xfrm>
            <a:off x="8550876" y="1952368"/>
            <a:ext cx="31600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Problem:</a:t>
            </a:r>
          </a:p>
          <a:p>
            <a:r>
              <a:rPr lang="en-US" dirty="0"/>
              <a:t>1. Only 442 docs: </a:t>
            </a:r>
            <a:br>
              <a:rPr lang="en-US" dirty="0"/>
            </a:br>
            <a:r>
              <a:rPr lang="en-US" dirty="0"/>
              <a:t>    repeated paragraphs</a:t>
            </a:r>
          </a:p>
          <a:p>
            <a:r>
              <a:rPr lang="en-US" dirty="0"/>
              <a:t>2. No negative training data </a:t>
            </a:r>
          </a:p>
        </p:txBody>
      </p:sp>
    </p:spTree>
    <p:extLst>
      <p:ext uri="{BB962C8B-B14F-4D97-AF65-F5344CB8AC3E}">
        <p14:creationId xmlns:p14="http://schemas.microsoft.com/office/powerpoint/2010/main" val="1685608973"/>
      </p:ext>
    </p:extLst>
  </p:cSld>
  <p:clrMapOvr>
    <a:masterClrMapping/>
  </p:clrMapOvr>
  <p:transition spd="slow" advTm="49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40EA7-53BB-8846-B321-CD4D67C1B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720000"/>
            <a:ext cx="11029616" cy="411902"/>
          </a:xfrm>
        </p:spPr>
        <p:txBody>
          <a:bodyPr>
            <a:normAutofit fontScale="90000"/>
          </a:bodyPr>
          <a:lstStyle/>
          <a:p>
            <a:r>
              <a:rPr lang="en-US" cap="none" dirty="0"/>
              <a:t>Motivation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C0D986-6DA9-FB4D-A26D-88C449BDFC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87" y="1580818"/>
            <a:ext cx="11852910" cy="41452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3B3962-A510-FC49-8D2A-B048F162B1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47873"/>
          <a:stretch/>
        </p:blipFill>
        <p:spPr>
          <a:xfrm>
            <a:off x="854244" y="1580818"/>
            <a:ext cx="4558015" cy="48145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44DEDB4-2EE2-864D-B17A-98D39F3ED50A}"/>
              </a:ext>
            </a:extLst>
          </p:cNvPr>
          <p:cNvSpPr txBox="1"/>
          <p:nvPr/>
        </p:nvSpPr>
        <p:spPr>
          <a:xfrm>
            <a:off x="9598194" y="3059668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Golden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FF9753-47E2-AF4D-B65F-548A120537CD}"/>
              </a:ext>
            </a:extLst>
          </p:cNvPr>
          <p:cNvSpPr txBox="1"/>
          <p:nvPr/>
        </p:nvSpPr>
        <p:spPr>
          <a:xfrm>
            <a:off x="9598194" y="4023551"/>
            <a:ext cx="182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Positive Sample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B258FE-53A0-D049-A722-D8887F2A0660}"/>
              </a:ext>
            </a:extLst>
          </p:cNvPr>
          <p:cNvSpPr txBox="1"/>
          <p:nvPr/>
        </p:nvSpPr>
        <p:spPr>
          <a:xfrm>
            <a:off x="9598194" y="5402932"/>
            <a:ext cx="1984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answer! →</a:t>
            </a:r>
            <a:br>
              <a:rPr lang="en-US" dirty="0"/>
            </a:br>
            <a:r>
              <a:rPr lang="en-US" dirty="0"/>
              <a:t>Negative Sample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10A20D1-5B1A-A041-AECC-DEFB799091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704"/>
          <a:stretch/>
        </p:blipFill>
        <p:spPr>
          <a:xfrm>
            <a:off x="5375188" y="1580818"/>
            <a:ext cx="4223005" cy="481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894246"/>
      </p:ext>
    </p:extLst>
  </p:cSld>
  <p:clrMapOvr>
    <a:masterClrMapping/>
  </p:clrMapOvr>
  <p:transition spd="slow" advTm="359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11111E-6 L 0.12109 0.0006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5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FA48BEE-2001-894C-8C24-269AE5F6F7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3309"/>
          <a:stretch/>
        </p:blipFill>
        <p:spPr>
          <a:xfrm>
            <a:off x="133200" y="1580400"/>
            <a:ext cx="5534283" cy="41452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0724E2-99B0-BE4B-8C22-EC3284AA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720000"/>
            <a:ext cx="11029616" cy="468746"/>
          </a:xfrm>
        </p:spPr>
        <p:txBody>
          <a:bodyPr/>
          <a:lstStyle/>
          <a:p>
            <a:r>
              <a:rPr lang="en-US" cap="none" dirty="0"/>
              <a:t>Method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24BB20-907C-024E-B0B5-11EBC54FAB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3529"/>
          <a:stretch/>
        </p:blipFill>
        <p:spPr>
          <a:xfrm>
            <a:off x="133200" y="1580400"/>
            <a:ext cx="5508183" cy="41452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D856C6-63CC-6C42-B949-E3668A03AE8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/>
          <a:stretch/>
        </p:blipFill>
        <p:spPr>
          <a:xfrm>
            <a:off x="133200" y="1580400"/>
            <a:ext cx="11852910" cy="4145280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47AD0B3-A0E6-DB4A-B27A-631B0C169B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778812"/>
              </p:ext>
            </p:extLst>
          </p:nvPr>
        </p:nvGraphicFramePr>
        <p:xfrm>
          <a:off x="1694964" y="3646296"/>
          <a:ext cx="8802069" cy="1885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38936">
                  <a:extLst>
                    <a:ext uri="{9D8B030D-6E8A-4147-A177-3AD203B41FA5}">
                      <a16:colId xmlns:a16="http://schemas.microsoft.com/office/drawing/2014/main" val="410240440"/>
                    </a:ext>
                  </a:extLst>
                </a:gridCol>
                <a:gridCol w="1966005">
                  <a:extLst>
                    <a:ext uri="{9D8B030D-6E8A-4147-A177-3AD203B41FA5}">
                      <a16:colId xmlns:a16="http://schemas.microsoft.com/office/drawing/2014/main" val="2269108280"/>
                    </a:ext>
                  </a:extLst>
                </a:gridCol>
                <a:gridCol w="1998955">
                  <a:extLst>
                    <a:ext uri="{9D8B030D-6E8A-4147-A177-3AD203B41FA5}">
                      <a16:colId xmlns:a16="http://schemas.microsoft.com/office/drawing/2014/main" val="1396081295"/>
                    </a:ext>
                  </a:extLst>
                </a:gridCol>
                <a:gridCol w="1719102">
                  <a:extLst>
                    <a:ext uri="{9D8B030D-6E8A-4147-A177-3AD203B41FA5}">
                      <a16:colId xmlns:a16="http://schemas.microsoft.com/office/drawing/2014/main" val="1867372555"/>
                    </a:ext>
                  </a:extLst>
                </a:gridCol>
                <a:gridCol w="1779071">
                  <a:extLst>
                    <a:ext uri="{9D8B030D-6E8A-4147-A177-3AD203B41FA5}">
                      <a16:colId xmlns:a16="http://schemas.microsoft.com/office/drawing/2014/main" val="37265702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err="1"/>
                        <a:t>SQuAD</a:t>
                      </a:r>
                      <a:r>
                        <a:rPr lang="en-US" b="1" dirty="0"/>
                        <a:t>(</a:t>
                      </a:r>
                      <a:r>
                        <a:rPr lang="en-US" b="1" dirty="0" err="1"/>
                        <a:t>en</a:t>
                      </a:r>
                      <a:r>
                        <a:rPr lang="en-US" b="1" dirty="0"/>
                        <a:t> 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err="1"/>
                        <a:t>TriviaQA</a:t>
                      </a:r>
                      <a:r>
                        <a:rPr lang="en-US" b="1" dirty="0"/>
                        <a:t>(</a:t>
                      </a:r>
                      <a:r>
                        <a:rPr lang="en-US" b="1" dirty="0" err="1"/>
                        <a:t>en</a:t>
                      </a:r>
                      <a:r>
                        <a:rPr lang="en-US" b="1" dirty="0"/>
                        <a:t>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CMRC(</a:t>
                      </a:r>
                      <a:r>
                        <a:rPr lang="en-US" b="1" dirty="0" err="1"/>
                        <a:t>zh</a:t>
                      </a:r>
                      <a:r>
                        <a:rPr lang="en-US" b="1" dirty="0"/>
                        <a:t>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DRCD(</a:t>
                      </a:r>
                      <a:r>
                        <a:rPr lang="en-US" b="1" dirty="0" err="1"/>
                        <a:t>zh</a:t>
                      </a:r>
                      <a:r>
                        <a:rPr lang="en-US" b="1" dirty="0"/>
                        <a:t>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908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SRC Train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88k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10k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27k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09398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SRC Test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024305"/>
                  </a:ext>
                </a:extLst>
              </a:tr>
              <a:tr h="402120">
                <a:tc>
                  <a:txBody>
                    <a:bodyPr/>
                    <a:lstStyle/>
                    <a:p>
                      <a:r>
                        <a:rPr lang="en-US" b="1" dirty="0"/>
                        <a:t>DS Pos (+)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64k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264k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6317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DS All (±)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447k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789k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247k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755487"/>
                  </a:ext>
                </a:extLst>
              </a:tr>
            </a:tbl>
          </a:graphicData>
        </a:graphic>
      </p:graphicFrame>
      <p:pic>
        <p:nvPicPr>
          <p:cNvPr id="21" name="Picture 20">
            <a:extLst>
              <a:ext uri="{FF2B5EF4-FFF2-40B4-BE49-F238E27FC236}">
                <a16:creationId xmlns:a16="http://schemas.microsoft.com/office/drawing/2014/main" id="{E0F06159-36E8-AF45-A9B0-2F91723B35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8605" y="1879288"/>
            <a:ext cx="3389630" cy="14681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32169C7-CDE6-D345-A917-5403635E46FA}"/>
              </a:ext>
            </a:extLst>
          </p:cNvPr>
          <p:cNvSpPr txBox="1"/>
          <p:nvPr/>
        </p:nvSpPr>
        <p:spPr>
          <a:xfrm>
            <a:off x="5510988" y="1580139"/>
            <a:ext cx="1144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1~3*SRC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B1FD3A-ECAA-2D41-9749-67214C16C5E3}"/>
              </a:ext>
            </a:extLst>
          </p:cNvPr>
          <p:cNvSpPr txBox="1"/>
          <p:nvPr/>
        </p:nvSpPr>
        <p:spPr>
          <a:xfrm>
            <a:off x="6681953" y="1580139"/>
            <a:ext cx="1144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5~9*SRC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03459456"/>
      </p:ext>
    </p:extLst>
  </p:cSld>
  <p:clrMapOvr>
    <a:masterClrMapping/>
  </p:clrMapOvr>
  <p:transition spd="slow" advTm="425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7F8016E-837B-4C70-B44C-E1627C028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B9C6062-B8DD-49CC-9F05-D6DF7ABB6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F846FCA-97FF-4271-8B97-C14BD3AA9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5DC838F-9824-40D4-99E8-23AC7E0CC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C2207-C305-CD4C-8470-C1F308F5B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720000"/>
            <a:ext cx="3340176" cy="4393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2800" b="0" kern="1200" cap="none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Results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496C80A-AD75-4A79-8E0F-4310D630D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403703-687D-4B06-AF9E-20C958B38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9668A7F-C3EA-4352-BA87-B9203382C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ADAB87E-9DC8-324C-991A-60339E6D36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605"/>
          <a:stretch/>
        </p:blipFill>
        <p:spPr>
          <a:xfrm>
            <a:off x="2632430" y="1327132"/>
            <a:ext cx="6943823" cy="1468120"/>
          </a:xfrm>
          <a:prstGeom prst="rect">
            <a:avLst/>
          </a:prstGeom>
        </p:spPr>
      </p:pic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08779F5-3997-A44E-9C48-3590E50B48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074829"/>
              </p:ext>
            </p:extLst>
          </p:nvPr>
        </p:nvGraphicFramePr>
        <p:xfrm>
          <a:off x="881149" y="3104095"/>
          <a:ext cx="11105805" cy="3505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62793">
                  <a:extLst>
                    <a:ext uri="{9D8B030D-6E8A-4147-A177-3AD203B41FA5}">
                      <a16:colId xmlns:a16="http://schemas.microsoft.com/office/drawing/2014/main" val="4218246889"/>
                    </a:ext>
                  </a:extLst>
                </a:gridCol>
                <a:gridCol w="2791968">
                  <a:extLst>
                    <a:ext uri="{9D8B030D-6E8A-4147-A177-3AD203B41FA5}">
                      <a16:colId xmlns:a16="http://schemas.microsoft.com/office/drawing/2014/main" val="3344059107"/>
                    </a:ext>
                  </a:extLst>
                </a:gridCol>
                <a:gridCol w="2375380">
                  <a:extLst>
                    <a:ext uri="{9D8B030D-6E8A-4147-A177-3AD203B41FA5}">
                      <a16:colId xmlns:a16="http://schemas.microsoft.com/office/drawing/2014/main" val="3022474165"/>
                    </a:ext>
                  </a:extLst>
                </a:gridCol>
                <a:gridCol w="2341145">
                  <a:extLst>
                    <a:ext uri="{9D8B030D-6E8A-4147-A177-3AD203B41FA5}">
                      <a16:colId xmlns:a16="http://schemas.microsoft.com/office/drawing/2014/main" val="4243137937"/>
                    </a:ext>
                  </a:extLst>
                </a:gridCol>
                <a:gridCol w="2034519">
                  <a:extLst>
                    <a:ext uri="{9D8B030D-6E8A-4147-A177-3AD203B41FA5}">
                      <a16:colId xmlns:a16="http://schemas.microsoft.com/office/drawing/2014/main" val="34795887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err="1"/>
                        <a:t>SQuAD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err="1"/>
                        <a:t>TriviaQA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CMRC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DRCD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5199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Exact Match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Exact Match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Exact Match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Exact Match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482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SRC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41.8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51.0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44.5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50.7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1911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DS(+)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44.0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48.2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45.5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50.5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198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DS(±)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48.7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54.4</a:t>
                      </a:r>
                      <a:endParaRPr lang="en-US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48.3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53.2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9131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SRC+DS(±)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45.7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53.1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49.0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55.4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5751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SRC→DS(±)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51.2 </a:t>
                      </a:r>
                    </a:p>
                    <a:p>
                      <a:r>
                        <a:rPr lang="en-US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(+9.4)</a:t>
                      </a:r>
                      <a:endParaRPr lang="en-US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53.7 </a:t>
                      </a:r>
                    </a:p>
                    <a:p>
                      <a:r>
                        <a:rPr lang="en-US" b="0" dirty="0"/>
                        <a:t>(+2.7)</a:t>
                      </a:r>
                      <a:endParaRPr lang="en-US" b="0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49.2</a:t>
                      </a:r>
                    </a:p>
                    <a:p>
                      <a:r>
                        <a:rPr lang="en-US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(+4.7)</a:t>
                      </a:r>
                      <a:endParaRPr lang="en-US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54.4 (+3.7)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596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SOTA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GraphQA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wwm+large</a:t>
                      </a: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  </a:t>
                      </a: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56.5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WKLM + Ranking  </a:t>
                      </a:r>
                      <a:r>
                        <a:rPr lang="en-CA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58.1</a:t>
                      </a:r>
                      <a:endParaRPr lang="en-US" sz="18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BERTserini+DS</a:t>
                      </a:r>
                      <a:b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49.2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BERTserini+DS</a:t>
                      </a:r>
                      <a:b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55.4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7081571"/>
                  </a:ext>
                </a:extLst>
              </a:tr>
            </a:tbl>
          </a:graphicData>
        </a:graphic>
      </p:graphicFrame>
      <p:pic>
        <p:nvPicPr>
          <p:cNvPr id="31" name="Picture 30">
            <a:extLst>
              <a:ext uri="{FF2B5EF4-FFF2-40B4-BE49-F238E27FC236}">
                <a16:creationId xmlns:a16="http://schemas.microsoft.com/office/drawing/2014/main" id="{6EF76E61-08CE-784A-A4C1-457A770FAC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2106"/>
          <a:stretch/>
        </p:blipFill>
        <p:spPr>
          <a:xfrm>
            <a:off x="4430523" y="1635975"/>
            <a:ext cx="3444333" cy="146812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3EE2B9B-593A-1147-A8D7-05C06F14A688}"/>
              </a:ext>
            </a:extLst>
          </p:cNvPr>
          <p:cNvSpPr/>
          <p:nvPr/>
        </p:nvSpPr>
        <p:spPr>
          <a:xfrm>
            <a:off x="2477193" y="5320145"/>
            <a:ext cx="9268274" cy="57920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3C28E9-4A7F-AB4D-B632-1486E832FDF2}"/>
              </a:ext>
            </a:extLst>
          </p:cNvPr>
          <p:cNvSpPr/>
          <p:nvPr/>
        </p:nvSpPr>
        <p:spPr>
          <a:xfrm>
            <a:off x="2477193" y="3813818"/>
            <a:ext cx="9268274" cy="389693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D81B2A-1932-B144-8BE4-FD20B0CDF6C9}"/>
              </a:ext>
            </a:extLst>
          </p:cNvPr>
          <p:cNvSpPr/>
          <p:nvPr/>
        </p:nvSpPr>
        <p:spPr>
          <a:xfrm>
            <a:off x="3648942" y="3813818"/>
            <a:ext cx="5860800" cy="2071666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square">
            <a:noAutofit/>
          </a:bodyPr>
          <a:lstStyle/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Best Finetune order:</a:t>
            </a:r>
          </a:p>
          <a:p>
            <a:pPr algn="ctr"/>
            <a:r>
              <a:rPr lang="en-US" sz="2400" b="1" dirty="0"/>
              <a:t>First Source (Distant)</a:t>
            </a:r>
          </a:p>
          <a:p>
            <a:pPr algn="ctr"/>
            <a:r>
              <a:rPr lang="en-US" sz="2400" b="1" dirty="0"/>
              <a:t>Then DS (Close)</a:t>
            </a: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94227265"/>
      </p:ext>
    </p:extLst>
  </p:cSld>
  <p:clrMapOvr>
    <a:masterClrMapping/>
  </p:clrMapOvr>
  <p:transition spd="slow" advTm="3364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55 -0.00648 L -0.15183 -0.04907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70" y="-2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4" grpId="0" animBg="1"/>
      <p:bldP spid="15" grpId="0" uiExpand="1" build="allAtOnce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C167A-D5C1-3A4A-BBF0-38206DDEF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720000"/>
            <a:ext cx="8112865" cy="577927"/>
          </a:xfrm>
        </p:spPr>
        <p:txBody>
          <a:bodyPr anchor="ctr">
            <a:normAutofit/>
          </a:bodyPr>
          <a:lstStyle/>
          <a:p>
            <a:r>
              <a:rPr lang="en-US" cap="none" dirty="0"/>
              <a:t>Samples Quantity and Quality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8E308B-DD81-654A-A9B7-E852FC4D6ABB}"/>
              </a:ext>
            </a:extLst>
          </p:cNvPr>
          <p:cNvSpPr/>
          <p:nvPr/>
        </p:nvSpPr>
        <p:spPr>
          <a:xfrm>
            <a:off x="1466508" y="5737256"/>
            <a:ext cx="49567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Always better with </a:t>
            </a:r>
            <a:r>
              <a:rPr lang="en-US" b="1" dirty="0"/>
              <a:t>more</a:t>
            </a:r>
            <a:r>
              <a:rPr lang="en-US" dirty="0"/>
              <a:t> samples?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B53A22-F41A-CA4B-A50B-07047C7C3E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880"/>
          <a:stretch/>
        </p:blipFill>
        <p:spPr>
          <a:xfrm>
            <a:off x="5623563" y="1218167"/>
            <a:ext cx="5909310" cy="46200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4310C6A-345E-8643-9193-28EECEEA8D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51" b="6010"/>
          <a:stretch/>
        </p:blipFill>
        <p:spPr>
          <a:xfrm>
            <a:off x="5672643" y="1335273"/>
            <a:ext cx="5734812" cy="4492322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C8195F58-561C-704B-B4CD-FBE0529D4992}"/>
              </a:ext>
            </a:extLst>
          </p:cNvPr>
          <p:cNvSpPr/>
          <p:nvPr/>
        </p:nvSpPr>
        <p:spPr>
          <a:xfrm>
            <a:off x="6829253" y="5852060"/>
            <a:ext cx="49567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n Paragraphs Retrieved – experiment on </a:t>
            </a:r>
            <a:r>
              <a:rPr lang="en-US" sz="1400" dirty="0" err="1"/>
              <a:t>SQuAD</a:t>
            </a:r>
            <a:r>
              <a:rPr lang="en-US" sz="1400" dirty="0"/>
              <a:t> 1.1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DA06BCF-2DD3-7043-B5E9-F5CA8B666C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" r="21053"/>
          <a:stretch/>
        </p:blipFill>
        <p:spPr>
          <a:xfrm>
            <a:off x="133200" y="1580400"/>
            <a:ext cx="4194968" cy="3931226"/>
          </a:xfrm>
          <a:prstGeom prst="round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5070BCB-7603-C040-8633-F080504CA1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-1" b="54823"/>
          <a:stretch/>
        </p:blipFill>
        <p:spPr>
          <a:xfrm>
            <a:off x="4328168" y="3831411"/>
            <a:ext cx="1144270" cy="131677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9E33A8D-3157-8C4E-B049-4AF0BC28B76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0817"/>
          <a:stretch/>
        </p:blipFill>
        <p:spPr>
          <a:xfrm>
            <a:off x="3259461" y="2129040"/>
            <a:ext cx="1144270" cy="25993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068CAB2-8AB1-9840-A12A-6A2C70EC2147}"/>
              </a:ext>
            </a:extLst>
          </p:cNvPr>
          <p:cNvSpPr/>
          <p:nvPr/>
        </p:nvSpPr>
        <p:spPr>
          <a:xfrm>
            <a:off x="5875085" y="4329134"/>
            <a:ext cx="5860800" cy="2071666"/>
          </a:xfrm>
          <a:prstGeom prst="rect">
            <a:avLst/>
          </a:prstGeom>
          <a:solidFill>
            <a:schemeClr val="bg1">
              <a:alpha val="63000"/>
            </a:schemeClr>
          </a:solidFill>
        </p:spPr>
        <p:txBody>
          <a:bodyPr wrap="square">
            <a:noAutofit/>
          </a:bodyPr>
          <a:lstStyle/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No! </a:t>
            </a:r>
          </a:p>
          <a:p>
            <a:pPr algn="ctr"/>
            <a:r>
              <a:rPr lang="en-US" sz="2400" b="1" dirty="0"/>
              <a:t>Paragraph quality decreases </a:t>
            </a:r>
          </a:p>
          <a:p>
            <a:pPr algn="ctr"/>
            <a:r>
              <a:rPr lang="en-US" sz="2400" b="1" dirty="0"/>
              <a:t>as n goes up.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0962683"/>
      </p:ext>
    </p:extLst>
  </p:cSld>
  <p:clrMapOvr>
    <a:masterClrMapping/>
  </p:clrMapOvr>
  <p:transition spd="slow" advTm="833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11111E-6 L -0.24544 -0.2463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39" y="-12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9" grpId="0"/>
      <p:bldP spid="8" grpId="0" build="allAtOnce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BC5110-8106-C547-B639-2ADDA374C35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697" r="4162" b="19799"/>
          <a:stretch/>
        </p:blipFill>
        <p:spPr>
          <a:xfrm>
            <a:off x="5427286" y="1695411"/>
            <a:ext cx="6523158" cy="38432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7A18F7F-C0B4-A642-9034-E84CB78231CE}"/>
              </a:ext>
            </a:extLst>
          </p:cNvPr>
          <p:cNvSpPr/>
          <p:nvPr/>
        </p:nvSpPr>
        <p:spPr>
          <a:xfrm>
            <a:off x="661573" y="5294317"/>
            <a:ext cx="53484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Keep the </a:t>
            </a:r>
            <a:r>
              <a:rPr lang="en-US" b="1" dirty="0"/>
              <a:t>positive/negative sample ratio</a:t>
            </a:r>
            <a:r>
              <a:rPr lang="en-US" dirty="0"/>
              <a:t> as in retrieval?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AE3E2C-3EDD-E946-AE25-EE54875475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817"/>
          <a:stretch/>
        </p:blipFill>
        <p:spPr>
          <a:xfrm>
            <a:off x="1293009" y="2005596"/>
            <a:ext cx="1144270" cy="25993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7A9D96-FD52-EE46-B002-65E42C78A8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8790"/>
          <a:stretch/>
        </p:blipFill>
        <p:spPr>
          <a:xfrm>
            <a:off x="3277093" y="2015428"/>
            <a:ext cx="1144270" cy="259937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DE8B153-7465-BC46-990C-224082377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720000"/>
            <a:ext cx="8112865" cy="577927"/>
          </a:xfrm>
        </p:spPr>
        <p:txBody>
          <a:bodyPr anchor="ctr">
            <a:normAutofit/>
          </a:bodyPr>
          <a:lstStyle/>
          <a:p>
            <a:r>
              <a:rPr lang="en-US" cap="none" dirty="0"/>
              <a:t>Positive/Negative sample ratio - </a:t>
            </a:r>
            <a:r>
              <a:rPr lang="en-US" cap="none" dirty="0" err="1"/>
              <a:t>ˠ</a:t>
            </a:r>
            <a:endParaRPr lang="en-US" cap="none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4D1E240-6496-C745-8E88-EFCC8A6EBDFF}"/>
              </a:ext>
            </a:extLst>
          </p:cNvPr>
          <p:cNvSpPr/>
          <p:nvPr/>
        </p:nvSpPr>
        <p:spPr>
          <a:xfrm>
            <a:off x="1420951" y="1686388"/>
            <a:ext cx="8883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Small </a:t>
            </a:r>
            <a:r>
              <a:rPr lang="en-US" dirty="0" err="1"/>
              <a:t>ˠ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2F2E027-663E-854F-8DF1-E2FA4AC48924}"/>
              </a:ext>
            </a:extLst>
          </p:cNvPr>
          <p:cNvSpPr/>
          <p:nvPr/>
        </p:nvSpPr>
        <p:spPr>
          <a:xfrm>
            <a:off x="3360234" y="1636264"/>
            <a:ext cx="9130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Large </a:t>
            </a:r>
            <a:r>
              <a:rPr lang="en-US" dirty="0" err="1"/>
              <a:t>ˠ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B6A80F-2A08-8246-96E1-3DE44D77FB5A}"/>
              </a:ext>
            </a:extLst>
          </p:cNvPr>
          <p:cNvSpPr/>
          <p:nvPr/>
        </p:nvSpPr>
        <p:spPr>
          <a:xfrm>
            <a:off x="10016283" y="5080944"/>
            <a:ext cx="258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ˠ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1A0742-DE66-A24D-853F-E51E8BE5241D}"/>
              </a:ext>
            </a:extLst>
          </p:cNvPr>
          <p:cNvSpPr/>
          <p:nvPr/>
        </p:nvSpPr>
        <p:spPr>
          <a:xfrm>
            <a:off x="5758123" y="4614800"/>
            <a:ext cx="6433877" cy="1800000"/>
          </a:xfrm>
          <a:prstGeom prst="rect">
            <a:avLst/>
          </a:prstGeom>
          <a:solidFill>
            <a:schemeClr val="bg1">
              <a:alpha val="77000"/>
            </a:schemeClr>
          </a:solidFill>
        </p:spPr>
        <p:txBody>
          <a:bodyPr wrap="none">
            <a:noAutofit/>
          </a:bodyPr>
          <a:lstStyle/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Yes! </a:t>
            </a:r>
          </a:p>
          <a:p>
            <a:pPr algn="ctr"/>
            <a:r>
              <a:rPr lang="en-US" sz="2400" b="1" dirty="0"/>
              <a:t>Similar pos/neg sample ratio as in retrieval </a:t>
            </a:r>
          </a:p>
          <a:p>
            <a:pPr algn="ctr"/>
            <a:r>
              <a:rPr lang="en-US" sz="2400" b="1" dirty="0"/>
              <a:t>works the best.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9023508"/>
      </p:ext>
    </p:extLst>
  </p:cSld>
  <p:clrMapOvr>
    <a:masterClrMapping/>
  </p:clrMapOvr>
  <p:transition spd="slow" advTm="3921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2" grpId="0"/>
      <p:bldP spid="14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94509A6-FBEB-EE46-A940-631D807E6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720000"/>
            <a:ext cx="8112865" cy="577927"/>
          </a:xfrm>
        </p:spPr>
        <p:txBody>
          <a:bodyPr anchor="ctr">
            <a:normAutofit/>
          </a:bodyPr>
          <a:lstStyle/>
          <a:p>
            <a:r>
              <a:rPr lang="en-US" cap="none" dirty="0"/>
              <a:t>Negative Sample order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E7C7436-D93D-714A-BAAF-2BA07C0FD1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907583"/>
              </p:ext>
            </p:extLst>
          </p:nvPr>
        </p:nvGraphicFramePr>
        <p:xfrm>
          <a:off x="6096000" y="2501900"/>
          <a:ext cx="5680172" cy="184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9573">
                  <a:extLst>
                    <a:ext uri="{9D8B030D-6E8A-4147-A177-3AD203B41FA5}">
                      <a16:colId xmlns:a16="http://schemas.microsoft.com/office/drawing/2014/main" val="3649434830"/>
                    </a:ext>
                  </a:extLst>
                </a:gridCol>
                <a:gridCol w="1007306">
                  <a:extLst>
                    <a:ext uri="{9D8B030D-6E8A-4147-A177-3AD203B41FA5}">
                      <a16:colId xmlns:a16="http://schemas.microsoft.com/office/drawing/2014/main" val="2132648508"/>
                    </a:ext>
                  </a:extLst>
                </a:gridCol>
                <a:gridCol w="957764">
                  <a:extLst>
                    <a:ext uri="{9D8B030D-6E8A-4147-A177-3AD203B41FA5}">
                      <a16:colId xmlns:a16="http://schemas.microsoft.com/office/drawing/2014/main" val="3264860144"/>
                    </a:ext>
                  </a:extLst>
                </a:gridCol>
                <a:gridCol w="990791">
                  <a:extLst>
                    <a:ext uri="{9D8B030D-6E8A-4147-A177-3AD203B41FA5}">
                      <a16:colId xmlns:a16="http://schemas.microsoft.com/office/drawing/2014/main" val="1622398855"/>
                    </a:ext>
                  </a:extLst>
                </a:gridCol>
                <a:gridCol w="924738">
                  <a:extLst>
                    <a:ext uri="{9D8B030D-6E8A-4147-A177-3AD203B41FA5}">
                      <a16:colId xmlns:a16="http://schemas.microsoft.com/office/drawing/2014/main" val="21966579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b="1" dirty="0" err="1"/>
                        <a:t>SQuAD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b="1" dirty="0"/>
                        <a:t>CMRC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948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</a:t>
                      </a:r>
                      <a:endParaRPr lang="en-US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9356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Top-down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49.2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57.2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48.8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64.5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9390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Bottom-up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46.8</a:t>
                      </a:r>
                      <a:endParaRPr lang="en-US" b="0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54.9</a:t>
                      </a:r>
                      <a:endParaRPr lang="en-US" b="0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48.6</a:t>
                      </a:r>
                      <a:endParaRPr lang="en-US" b="0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65.2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55063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Random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49.6</a:t>
                      </a:r>
                      <a:endParaRPr lang="en-US" b="1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57.6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48.6</a:t>
                      </a:r>
                      <a:endParaRPr lang="en-US" b="0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64.7</a:t>
                      </a:r>
                      <a:endParaRPr lang="en-US" b="0" dirty="0">
                        <a:latin typeface="Times" pitchFamily="2" charset="0"/>
                        <a:ea typeface="Apple Symbols" panose="02000000000000000000" pitchFamily="2" charset="-79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995026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779263F8-9971-C343-BEFA-5C90907EFF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8790"/>
          <a:stretch/>
        </p:blipFill>
        <p:spPr>
          <a:xfrm>
            <a:off x="1311003" y="1961217"/>
            <a:ext cx="1144270" cy="2599372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3DE5DB69-EE7B-A04C-8573-19F18799DF8E}"/>
              </a:ext>
            </a:extLst>
          </p:cNvPr>
          <p:cNvSpPr/>
          <p:nvPr/>
        </p:nvSpPr>
        <p:spPr>
          <a:xfrm>
            <a:off x="2693383" y="2461801"/>
            <a:ext cx="604158" cy="68580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5DDF80-A7DF-E34C-9D4E-16CB4E781AF3}"/>
              </a:ext>
            </a:extLst>
          </p:cNvPr>
          <p:cNvSpPr txBox="1"/>
          <p:nvPr/>
        </p:nvSpPr>
        <p:spPr>
          <a:xfrm>
            <a:off x="3309844" y="2536966"/>
            <a:ext cx="1249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Top-down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A9DD3E0A-7BE0-DA42-90DE-3A1F16082BC0}"/>
              </a:ext>
            </a:extLst>
          </p:cNvPr>
          <p:cNvSpPr/>
          <p:nvPr/>
        </p:nvSpPr>
        <p:spPr>
          <a:xfrm flipV="1">
            <a:off x="2693383" y="3846030"/>
            <a:ext cx="604158" cy="68580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0E6855-4E85-2B48-B2EF-36235AEF1384}"/>
              </a:ext>
            </a:extLst>
          </p:cNvPr>
          <p:cNvSpPr txBox="1"/>
          <p:nvPr/>
        </p:nvSpPr>
        <p:spPr>
          <a:xfrm>
            <a:off x="3342075" y="4162498"/>
            <a:ext cx="1316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Bottom-up</a:t>
            </a:r>
          </a:p>
        </p:txBody>
      </p:sp>
      <p:sp>
        <p:nvSpPr>
          <p:cNvPr id="17" name="Notched Right Arrow 16">
            <a:extLst>
              <a:ext uri="{FF2B5EF4-FFF2-40B4-BE49-F238E27FC236}">
                <a16:creationId xmlns:a16="http://schemas.microsoft.com/office/drawing/2014/main" id="{F3401BAA-74D2-7140-9550-8A2F6C9F9418}"/>
              </a:ext>
            </a:extLst>
          </p:cNvPr>
          <p:cNvSpPr/>
          <p:nvPr/>
        </p:nvSpPr>
        <p:spPr>
          <a:xfrm>
            <a:off x="2693383" y="3154008"/>
            <a:ext cx="783772" cy="685800"/>
          </a:xfrm>
          <a:prstGeom prst="notched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8B5C74-0BF0-8543-8E10-86E3E4D42869}"/>
              </a:ext>
            </a:extLst>
          </p:cNvPr>
          <p:cNvSpPr txBox="1"/>
          <p:nvPr/>
        </p:nvSpPr>
        <p:spPr>
          <a:xfrm>
            <a:off x="3441117" y="3311313"/>
            <a:ext cx="1069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Random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3BEA7A-C3B6-BB43-A812-F8B0B6BC9077}"/>
              </a:ext>
            </a:extLst>
          </p:cNvPr>
          <p:cNvSpPr/>
          <p:nvPr/>
        </p:nvSpPr>
        <p:spPr>
          <a:xfrm>
            <a:off x="1004473" y="5223880"/>
            <a:ext cx="53484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Best sampling </a:t>
            </a:r>
            <a:r>
              <a:rPr lang="en-US" b="1" dirty="0"/>
              <a:t>order</a:t>
            </a:r>
            <a:r>
              <a:rPr lang="en-US" dirty="0"/>
              <a:t>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C27155-C569-994F-A2B0-E0FF3FB8B376}"/>
              </a:ext>
            </a:extLst>
          </p:cNvPr>
          <p:cNvSpPr txBox="1"/>
          <p:nvPr/>
        </p:nvSpPr>
        <p:spPr>
          <a:xfrm>
            <a:off x="2816567" y="1968614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✓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F97A5A3-F674-344A-AC2A-6CFC33B6139D}"/>
              </a:ext>
            </a:extLst>
          </p:cNvPr>
          <p:cNvCxnSpPr/>
          <p:nvPr/>
        </p:nvCxnSpPr>
        <p:spPr>
          <a:xfrm>
            <a:off x="1127606" y="2362660"/>
            <a:ext cx="36328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A789DD3E-F4B0-774E-B5C5-96C0C37E0A32}"/>
              </a:ext>
            </a:extLst>
          </p:cNvPr>
          <p:cNvSpPr/>
          <p:nvPr/>
        </p:nvSpPr>
        <p:spPr>
          <a:xfrm>
            <a:off x="6261851" y="4868546"/>
            <a:ext cx="5348470" cy="1080000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>
            <a:noAutofit/>
          </a:bodyPr>
          <a:lstStyle/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Random is the best!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14944691"/>
      </p:ext>
    </p:extLst>
  </p:cSld>
  <p:clrMapOvr>
    <a:masterClrMapping/>
  </p:clrMapOvr>
  <p:transition spd="slow" advTm="5059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 animBg="1"/>
      <p:bldP spid="13" grpId="0"/>
      <p:bldP spid="17" grpId="0" animBg="1"/>
      <p:bldP spid="18" grpId="0"/>
      <p:bldP spid="19" grpId="0"/>
      <p:bldP spid="20" grpId="0"/>
      <p:bldP spid="2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|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3.4|1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2.2"/>
</p:tagLst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8E2E2"/>
      </a:lt2>
      <a:accent1>
        <a:srgbClr val="80A9A9"/>
      </a:accent1>
      <a:accent2>
        <a:srgbClr val="7FA1BA"/>
      </a:accent2>
      <a:accent3>
        <a:srgbClr val="969EC6"/>
      </a:accent3>
      <a:accent4>
        <a:srgbClr val="8D7FBA"/>
      </a:accent4>
      <a:accent5>
        <a:srgbClr val="B696C6"/>
      </a:accent5>
      <a:accent6>
        <a:srgbClr val="BA7FB5"/>
      </a:accent6>
      <a:hlink>
        <a:srgbClr val="AE6969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9229</TotalTime>
  <Words>2216</Words>
  <Application>Microsoft Macintosh PowerPoint</Application>
  <PresentationFormat>Widescreen</PresentationFormat>
  <Paragraphs>286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Avenir Next LT Pro</vt:lpstr>
      <vt:lpstr>Calibri</vt:lpstr>
      <vt:lpstr>Lucida Grande</vt:lpstr>
      <vt:lpstr>Times</vt:lpstr>
      <vt:lpstr>Wingdings 2</vt:lpstr>
      <vt:lpstr>DividendVTI</vt:lpstr>
      <vt:lpstr>Distant Supervision for  Multi-stage Fine-tuning in Retrieval-based  Question Answering</vt:lpstr>
      <vt:lpstr>Contributions</vt:lpstr>
      <vt:lpstr>Model: IR + MRC for Open-QA</vt:lpstr>
      <vt:lpstr>Motivation</vt:lpstr>
      <vt:lpstr>Method</vt:lpstr>
      <vt:lpstr>Results </vt:lpstr>
      <vt:lpstr>Samples Quantity and Quality</vt:lpstr>
      <vt:lpstr>Positive/Negative sample ratio - ˠ</vt:lpstr>
      <vt:lpstr>Negative Sample order</vt:lpstr>
      <vt:lpstr>QA Result after DS</vt:lpstr>
      <vt:lpstr>Conclusion</vt:lpstr>
      <vt:lpstr>Thank You!</vt:lpstr>
      <vt:lpstr>Reference</vt:lpstr>
      <vt:lpstr>PowerPoint Presentation</vt:lpstr>
      <vt:lpstr>Figure 2: Effects Of The Number Of Retrieved Paragraphs k on SQuAD (Left) And CMRC (Right).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Distant Supervision for  Multi-stage Fine-tuning in Retrieval-based  Question Answering</dc:title>
  <dc:creator>yuqing xie</dc:creator>
  <cp:lastModifiedBy>yuqing xie</cp:lastModifiedBy>
  <cp:revision>67</cp:revision>
  <dcterms:created xsi:type="dcterms:W3CDTF">2020-04-16T16:33:24Z</dcterms:created>
  <dcterms:modified xsi:type="dcterms:W3CDTF">2020-04-23T02:46:47Z</dcterms:modified>
</cp:coreProperties>
</file>